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326" r:id="rId6"/>
    <p:sldId id="327" r:id="rId7"/>
    <p:sldId id="328" r:id="rId8"/>
    <p:sldId id="329" r:id="rId9"/>
    <p:sldId id="330" r:id="rId10"/>
    <p:sldId id="331" r:id="rId11"/>
    <p:sldId id="332" r:id="rId12"/>
    <p:sldId id="333" r:id="rId13"/>
    <p:sldId id="334" r:id="rId14"/>
    <p:sldId id="335"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299" r:id="rId71"/>
    <p:sldId id="300" r:id="rId72"/>
    <p:sldId id="301" r:id="rId73"/>
  </p:sldIdLst>
  <p:sldSz cx="18288000" cy="10287000"/>
  <p:notesSz cx="6858000" cy="9144000"/>
  <p:embeddedFontLst>
    <p:embeddedFont>
      <p:font typeface="Angelica" panose="020B0604020202020204" charset="0"/>
      <p:regular r:id="rId74"/>
    </p:embeddedFont>
    <p:embeddedFont>
      <p:font typeface="Arimo" panose="020B0604020202020204" charset="0"/>
      <p:regular r:id="rId75"/>
    </p:embeddedFont>
    <p:embeddedFont>
      <p:font typeface="Arimo Bold" panose="020B0604020202020204" charset="0"/>
      <p:regular r:id="rId76"/>
    </p:embeddedFont>
    <p:embeddedFont>
      <p:font typeface="Calibri" panose="020F0502020204030204" pitchFamily="34" charset="0"/>
      <p:regular r:id="rId77"/>
      <p:bold r:id="rId78"/>
      <p:italic r:id="rId79"/>
      <p:boldItalic r:id="rId80"/>
    </p:embeddedFont>
    <p:embeddedFont>
      <p:font typeface="Helvetica" panose="020B0604020202020204" pitchFamily="34" charset="0"/>
      <p:regular r:id="rId81"/>
      <p:bold r:id="rId82"/>
      <p:italic r:id="rId83"/>
      <p:boldItalic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3" d="100"/>
          <a:sy n="103" d="100"/>
        </p:scale>
        <p:origin x="5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bg>
      <p:bgPr>
        <a:solidFill>
          <a:srgbClr val="A5192F"/>
        </a:solidFill>
        <a:effectLst/>
      </p:bgPr>
    </p:bg>
    <p:spTree>
      <p:nvGrpSpPr>
        <p:cNvPr id="1" name=""/>
        <p:cNvGrpSpPr/>
        <p:nvPr/>
      </p:nvGrpSpPr>
      <p:grpSpPr>
        <a:xfrm>
          <a:off x="0" y="0"/>
          <a:ext cx="0" cy="0"/>
          <a:chOff x="0" y="0"/>
          <a:chExt cx="0" cy="0"/>
        </a:xfrm>
      </p:grpSpPr>
      <p:pic>
        <p:nvPicPr>
          <p:cNvPr id="8" name="VMI-Keyvisual-Test.jpg" descr="VMI-Keyvisual-Tes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060702" y="0"/>
            <a:ext cx="15227298" cy="10287000"/>
          </a:xfrm>
          <a:prstGeom prst="rect">
            <a:avLst/>
          </a:prstGeom>
          <a:ln w="12700">
            <a:miter lim="400000"/>
          </a:ln>
        </p:spPr>
      </p:pic>
      <p:pic>
        <p:nvPicPr>
          <p:cNvPr id="10" name="VMI-Logo-Zusatz-Weiss-RGB.png" descr="VMI-Logo-Zusatz-Weiss-RGB.png"/>
          <p:cNvPicPr>
            <a:picLocks noChangeAspect="1"/>
          </p:cNvPicPr>
          <p:nvPr userDrawn="1"/>
        </p:nvPicPr>
        <p:blipFill>
          <a:blip r:embed="rId3" cstate="screen">
            <a:extLst>
              <a:ext uri="{28A0092B-C50C-407E-A947-70E740481C1C}">
                <a14:useLocalDpi xmlns:a14="http://schemas.microsoft.com/office/drawing/2010/main"/>
              </a:ext>
            </a:extLst>
          </a:blip>
          <a:srcRect l="1304"/>
          <a:stretch>
            <a:fillRect/>
          </a:stretch>
        </p:blipFill>
        <p:spPr>
          <a:xfrm>
            <a:off x="89354" y="8813"/>
            <a:ext cx="6385587" cy="2199804"/>
          </a:xfrm>
          <a:prstGeom prst="rect">
            <a:avLst/>
          </a:prstGeom>
          <a:ln w="12700">
            <a:miter lim="400000"/>
          </a:ln>
        </p:spPr>
      </p:pic>
      <p:sp>
        <p:nvSpPr>
          <p:cNvPr id="11" name="Titel 1"/>
          <p:cNvSpPr>
            <a:spLocks noGrp="1"/>
          </p:cNvSpPr>
          <p:nvPr>
            <p:ph type="title"/>
          </p:nvPr>
        </p:nvSpPr>
        <p:spPr>
          <a:xfrm>
            <a:off x="395288" y="4085199"/>
            <a:ext cx="17497425" cy="1302348"/>
          </a:xfrm>
          <a:prstGeom prst="rect">
            <a:avLst/>
          </a:prstGeom>
        </p:spPr>
        <p:txBody>
          <a:bodyPr anchor="b"/>
          <a:lstStyle>
            <a:lvl1pPr>
              <a:lnSpc>
                <a:spcPct val="100000"/>
              </a:lnSpc>
              <a:defRPr sz="6000" b="0" i="0">
                <a:solidFill>
                  <a:schemeClr val="bg1"/>
                </a:solidFill>
                <a:latin typeface="Solanel Light" charset="0"/>
                <a:ea typeface="Solanel Light" charset="0"/>
                <a:cs typeface="Solanel Light" charset="0"/>
              </a:defRPr>
            </a:lvl1pPr>
          </a:lstStyle>
          <a:p>
            <a:r>
              <a:rPr lang="de-DE" dirty="0"/>
              <a:t>Mastertitelformat bearbeiten</a:t>
            </a:r>
          </a:p>
        </p:txBody>
      </p:sp>
      <p:sp>
        <p:nvSpPr>
          <p:cNvPr id="12" name="Linie"/>
          <p:cNvSpPr/>
          <p:nvPr userDrawn="1"/>
        </p:nvSpPr>
        <p:spPr>
          <a:xfrm>
            <a:off x="841838" y="13855851"/>
            <a:ext cx="34977641" cy="3"/>
          </a:xfrm>
          <a:prstGeom prst="line">
            <a:avLst/>
          </a:prstGeom>
          <a:ln w="25400">
            <a:solidFill>
              <a:srgbClr val="FFFFFF"/>
            </a:solidFill>
            <a:miter lim="400000"/>
          </a:ln>
        </p:spPr>
        <p:txBody>
          <a:bodyPr lIns="76200" tIns="76200" rIns="76200" bIns="76200" anchor="ctr"/>
          <a:lstStyle/>
          <a:p>
            <a:pPr defTabSz="685800">
              <a:defRPr sz="1200">
                <a:solidFill>
                  <a:srgbClr val="000000"/>
                </a:solidFill>
                <a:latin typeface="Helvetica"/>
                <a:ea typeface="Helvetica"/>
                <a:cs typeface="Helvetica"/>
                <a:sym typeface="Helvetica"/>
              </a:defRPr>
            </a:pPr>
            <a:endParaRPr sz="1800" dirty="0"/>
          </a:p>
        </p:txBody>
      </p:sp>
      <p:cxnSp>
        <p:nvCxnSpPr>
          <p:cNvPr id="17" name="Gerade Verbindung 16"/>
          <p:cNvCxnSpPr/>
          <p:nvPr userDrawn="1"/>
        </p:nvCxnSpPr>
        <p:spPr>
          <a:xfrm>
            <a:off x="395288" y="5523464"/>
            <a:ext cx="17497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3"/>
          </p:nvPr>
        </p:nvSpPr>
        <p:spPr>
          <a:xfrm>
            <a:off x="395288" y="5734050"/>
            <a:ext cx="10098882" cy="4162425"/>
          </a:xfrm>
          <a:prstGeom prst="rect">
            <a:avLst/>
          </a:prstGeom>
        </p:spPr>
        <p:txBody>
          <a:bodyPr/>
          <a:lstStyle>
            <a:lvl1pPr marL="0" indent="0">
              <a:lnSpc>
                <a:spcPct val="100000"/>
              </a:lnSpc>
              <a:buNone/>
              <a:defRPr sz="3750" b="0" i="0">
                <a:solidFill>
                  <a:schemeClr val="bg1"/>
                </a:solidFill>
                <a:latin typeface="Solanel Light" charset="0"/>
                <a:ea typeface="Solanel Light" charset="0"/>
                <a:cs typeface="Solanel Light" charset="0"/>
              </a:defRPr>
            </a:lvl1pPr>
            <a:lvl2pPr marL="685800" indent="0">
              <a:buNone/>
              <a:defRPr b="0" i="0">
                <a:solidFill>
                  <a:schemeClr val="bg1"/>
                </a:solidFill>
                <a:latin typeface="Solanel Light" charset="0"/>
                <a:ea typeface="Solanel Light" charset="0"/>
                <a:cs typeface="Solanel Light" charset="0"/>
              </a:defRPr>
            </a:lvl2pPr>
            <a:lvl3pPr marL="1371600" indent="0">
              <a:buNone/>
              <a:defRPr b="0" i="0">
                <a:solidFill>
                  <a:schemeClr val="bg1"/>
                </a:solidFill>
                <a:latin typeface="Solanel Light" charset="0"/>
                <a:ea typeface="Solanel Light" charset="0"/>
                <a:cs typeface="Solanel Light" charset="0"/>
              </a:defRPr>
            </a:lvl3pPr>
            <a:lvl4pPr marL="2057400" indent="0">
              <a:buNone/>
              <a:defRPr b="0" i="0">
                <a:solidFill>
                  <a:schemeClr val="bg1"/>
                </a:solidFill>
                <a:latin typeface="Solanel Light" charset="0"/>
                <a:ea typeface="Solanel Light" charset="0"/>
                <a:cs typeface="Solanel Light" charset="0"/>
              </a:defRPr>
            </a:lvl4pPr>
            <a:lvl5pPr marL="2743200" indent="0">
              <a:buNone/>
              <a:defRPr b="0" i="0">
                <a:solidFill>
                  <a:schemeClr val="bg1"/>
                </a:solidFill>
                <a:latin typeface="Solanel Light" charset="0"/>
                <a:ea typeface="Solanel Light" charset="0"/>
                <a:cs typeface="Solanel Light" charset="0"/>
              </a:defRPr>
            </a:lvl5pPr>
          </a:lstStyle>
          <a:p>
            <a:pPr lvl="0"/>
            <a:r>
              <a:rPr lang="de-DE" dirty="0"/>
              <a:t>Mastertextformat bearbeiten</a:t>
            </a:r>
          </a:p>
        </p:txBody>
      </p:sp>
      <p:sp>
        <p:nvSpPr>
          <p:cNvPr id="5" name="Textplatzhalter 4"/>
          <p:cNvSpPr>
            <a:spLocks noGrp="1"/>
          </p:cNvSpPr>
          <p:nvPr>
            <p:ph type="body" sz="quarter" idx="14"/>
          </p:nvPr>
        </p:nvSpPr>
        <p:spPr>
          <a:xfrm>
            <a:off x="10656095" y="0"/>
            <a:ext cx="7236618" cy="1124262"/>
          </a:xfrm>
          <a:prstGeom prst="rect">
            <a:avLst/>
          </a:prstGeom>
        </p:spPr>
        <p:txBody>
          <a:bodyPr anchor="ctr"/>
          <a:lstStyle>
            <a:lvl1pPr marL="0" indent="0" algn="r">
              <a:lnSpc>
                <a:spcPct val="100000"/>
              </a:lnSpc>
              <a:buNone/>
              <a:defRPr sz="2100" b="0" i="0">
                <a:solidFill>
                  <a:schemeClr val="bg1"/>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32079994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tiz gross">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395288" y="1441632"/>
            <a:ext cx="17497425" cy="8454843"/>
          </a:xfrm>
          <a:prstGeom prst="rect">
            <a:avLst/>
          </a:prstGeom>
        </p:spPr>
        <p:txBody>
          <a:bodyPr/>
          <a:lstStyle>
            <a:lvl1pPr marL="342900" indent="-342900">
              <a:lnSpc>
                <a:spcPct val="100000"/>
              </a:lnSpc>
              <a:buFont typeface="Symbol" charset="2"/>
              <a:buChar char="-"/>
              <a:defRPr sz="3750" b="0" i="0">
                <a:solidFill>
                  <a:srgbClr val="434342"/>
                </a:solidFill>
                <a:latin typeface="Solanel Light" charset="0"/>
                <a:ea typeface="Solanel Light" charset="0"/>
                <a:cs typeface="Solanel Light" charset="0"/>
              </a:defRPr>
            </a:lvl1pPr>
            <a:lvl2pPr marL="1028700" indent="-342900">
              <a:lnSpc>
                <a:spcPct val="100000"/>
              </a:lnSpc>
              <a:buFont typeface="Symbol" charset="2"/>
              <a:buChar char="-"/>
              <a:defRPr sz="3000" b="0" i="0">
                <a:solidFill>
                  <a:srgbClr val="434342"/>
                </a:solidFill>
                <a:latin typeface="Solanel Light" charset="0"/>
                <a:ea typeface="Solanel Light" charset="0"/>
                <a:cs typeface="Solanel Light" charset="0"/>
              </a:defRPr>
            </a:lvl2pPr>
            <a:lvl3pPr marL="1714500" indent="-342900">
              <a:lnSpc>
                <a:spcPct val="100000"/>
              </a:lnSpc>
              <a:buFont typeface="Symbol" charset="2"/>
              <a:buChar char="-"/>
              <a:defRPr sz="2100" b="0" i="0">
                <a:solidFill>
                  <a:srgbClr val="434342"/>
                </a:solidFill>
                <a:latin typeface="Solanel Light" charset="0"/>
                <a:ea typeface="Solanel Light" charset="0"/>
                <a:cs typeface="Solanel Light" charset="0"/>
              </a:defRPr>
            </a:lvl3pPr>
            <a:lvl4pPr marL="2400300" indent="-342900">
              <a:lnSpc>
                <a:spcPct val="100000"/>
              </a:lnSpc>
              <a:buFont typeface="Symbol" charset="2"/>
              <a:buChar char="-"/>
              <a:defRPr sz="1650" b="0" i="0">
                <a:solidFill>
                  <a:srgbClr val="434342"/>
                </a:solidFill>
                <a:latin typeface="Solanel Light" charset="0"/>
                <a:ea typeface="Solanel Light" charset="0"/>
                <a:cs typeface="Solanel Light" charset="0"/>
              </a:defRPr>
            </a:lvl4pPr>
            <a:lvl5pPr marL="3086100" indent="-342900">
              <a:lnSpc>
                <a:spcPct val="100000"/>
              </a:lnSpc>
              <a:buFont typeface="Symbol" charset="2"/>
              <a:buChar char="-"/>
              <a:defRPr sz="1200" b="0" i="0">
                <a:solidFill>
                  <a:srgbClr val="434342"/>
                </a:solidFill>
                <a:latin typeface="Solanel Light" charset="0"/>
                <a:ea typeface="Solanel Light" charset="0"/>
                <a:cs typeface="Solanel Light"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0" name="Gerade Verbindung 9"/>
          <p:cNvCxnSpPr/>
          <p:nvPr userDrawn="1"/>
        </p:nvCxnSpPr>
        <p:spPr>
          <a:xfrm>
            <a:off x="395288" y="1112103"/>
            <a:ext cx="17497425" cy="0"/>
          </a:xfrm>
          <a:prstGeom prst="line">
            <a:avLst/>
          </a:prstGeom>
          <a:ln w="12700">
            <a:solidFill>
              <a:srgbClr val="A5192F"/>
            </a:solidFill>
          </a:ln>
        </p:spPr>
        <p:style>
          <a:lnRef idx="1">
            <a:schemeClr val="accent1"/>
          </a:lnRef>
          <a:fillRef idx="0">
            <a:schemeClr val="accent1"/>
          </a:fillRef>
          <a:effectRef idx="0">
            <a:schemeClr val="accent1"/>
          </a:effectRef>
          <a:fontRef idx="minor">
            <a:schemeClr val="tx1"/>
          </a:fontRef>
        </p:style>
      </p:cxnSp>
      <p:pic>
        <p:nvPicPr>
          <p:cNvPr id="11" name="VMI-Logo-Rot-RGB.png" descr="VMI-Logo-Rot-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364" y="233780"/>
            <a:ext cx="952166" cy="729837"/>
          </a:xfrm>
          <a:prstGeom prst="rect">
            <a:avLst/>
          </a:prstGeom>
          <a:ln w="12700">
            <a:miter lim="400000"/>
          </a:ln>
        </p:spPr>
      </p:pic>
      <p:sp>
        <p:nvSpPr>
          <p:cNvPr id="12" name="Textplatzhalter 4"/>
          <p:cNvSpPr>
            <a:spLocks noGrp="1"/>
          </p:cNvSpPr>
          <p:nvPr>
            <p:ph type="body" sz="quarter" idx="18"/>
          </p:nvPr>
        </p:nvSpPr>
        <p:spPr>
          <a:xfrm>
            <a:off x="10656095" y="0"/>
            <a:ext cx="7236618" cy="1124262"/>
          </a:xfrm>
          <a:prstGeom prst="rect">
            <a:avLst/>
          </a:prstGeom>
        </p:spPr>
        <p:txBody>
          <a:bodyPr anchor="ctr"/>
          <a:lstStyle>
            <a:lvl1pPr marL="0" indent="0" algn="r">
              <a:lnSpc>
                <a:spcPct val="100000"/>
              </a:lnSpc>
              <a:buNone/>
              <a:defRPr sz="2700" b="0" i="0">
                <a:solidFill>
                  <a:srgbClr val="434342"/>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216098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wischenfolie Titel">
    <p:bg>
      <p:bgPr>
        <a:solidFill>
          <a:srgbClr val="A5192F"/>
        </a:solidFill>
        <a:effectLst/>
      </p:bgPr>
    </p:bg>
    <p:spTree>
      <p:nvGrpSpPr>
        <p:cNvPr id="1" name=""/>
        <p:cNvGrpSpPr/>
        <p:nvPr/>
      </p:nvGrpSpPr>
      <p:grpSpPr>
        <a:xfrm>
          <a:off x="0" y="0"/>
          <a:ext cx="0" cy="0"/>
          <a:chOff x="0" y="0"/>
          <a:chExt cx="0" cy="0"/>
        </a:xfrm>
      </p:grpSpPr>
      <p:cxnSp>
        <p:nvCxnSpPr>
          <p:cNvPr id="7" name="Gerade Verbindung 6"/>
          <p:cNvCxnSpPr/>
          <p:nvPr userDrawn="1"/>
        </p:nvCxnSpPr>
        <p:spPr>
          <a:xfrm>
            <a:off x="395288" y="1112103"/>
            <a:ext cx="17497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VMI-Logo-Rot-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364" y="233781"/>
            <a:ext cx="952166" cy="729834"/>
          </a:xfrm>
          <a:prstGeom prst="rect">
            <a:avLst/>
          </a:prstGeom>
          <a:ln w="12700">
            <a:miter lim="400000"/>
          </a:ln>
        </p:spPr>
      </p:pic>
      <p:sp>
        <p:nvSpPr>
          <p:cNvPr id="10" name="Titel 1"/>
          <p:cNvSpPr>
            <a:spLocks noGrp="1"/>
          </p:cNvSpPr>
          <p:nvPr>
            <p:ph type="title"/>
          </p:nvPr>
        </p:nvSpPr>
        <p:spPr>
          <a:xfrm>
            <a:off x="395288" y="2136098"/>
            <a:ext cx="17497425" cy="6723089"/>
          </a:xfrm>
          <a:prstGeom prst="rect">
            <a:avLst/>
          </a:prstGeom>
        </p:spPr>
        <p:txBody>
          <a:bodyPr anchor="ctr"/>
          <a:lstStyle>
            <a:lvl1pPr>
              <a:lnSpc>
                <a:spcPct val="100000"/>
              </a:lnSpc>
              <a:defRPr sz="6000" b="0" i="0">
                <a:solidFill>
                  <a:schemeClr val="bg1"/>
                </a:solidFill>
                <a:latin typeface="Solanel Light" charset="0"/>
                <a:ea typeface="Solanel Light" charset="0"/>
                <a:cs typeface="Solanel Light" charset="0"/>
              </a:defRPr>
            </a:lvl1pPr>
          </a:lstStyle>
          <a:p>
            <a:r>
              <a:rPr lang="de-DE" dirty="0"/>
              <a:t>Mastertitelformat bearbeiten</a:t>
            </a:r>
          </a:p>
        </p:txBody>
      </p:sp>
      <p:sp>
        <p:nvSpPr>
          <p:cNvPr id="11" name="Textplatzhalter 4"/>
          <p:cNvSpPr>
            <a:spLocks noGrp="1"/>
          </p:cNvSpPr>
          <p:nvPr>
            <p:ph type="body" sz="quarter" idx="14"/>
          </p:nvPr>
        </p:nvSpPr>
        <p:spPr>
          <a:xfrm>
            <a:off x="10656095" y="0"/>
            <a:ext cx="7236618" cy="1124262"/>
          </a:xfrm>
          <a:prstGeom prst="rect">
            <a:avLst/>
          </a:prstGeom>
        </p:spPr>
        <p:txBody>
          <a:bodyPr anchor="ctr"/>
          <a:lstStyle>
            <a:lvl1pPr marL="0" indent="0" algn="r">
              <a:lnSpc>
                <a:spcPct val="100000"/>
              </a:lnSpc>
              <a:buNone/>
              <a:defRPr sz="2100" b="0" i="0">
                <a:solidFill>
                  <a:schemeClr val="bg1"/>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259705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vmi.ch/de/npo-wissen/npo-themen/" TargetMode="External"/><Relationship Id="rId2" Type="http://schemas.openxmlformats.org/officeDocument/2006/relationships/hyperlink" Target="http://www.vmi.ch/" TargetMode="Externa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svg"/><Relationship Id="rId7"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6.sv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44.svg"/><Relationship Id="rId1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sv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42.sv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4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9.svg"/><Relationship Id="rId7"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9.svg"/><Relationship Id="rId7"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svg"/><Relationship Id="rId7" Type="http://schemas.openxmlformats.org/officeDocument/2006/relationships/image" Target="../media/image1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hyperlink" Target="mailto:nina.fuerer@office.skg.ch" TargetMode="External"/><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hyperlink" Target="https://www.tag-des-hundes.ch/fuer-vereine/anmeldeformular" TargetMode="External"/><Relationship Id="rId7" Type="http://schemas.openxmlformats.org/officeDocument/2006/relationships/image" Target="../media/image68.png"/><Relationship Id="rId12" Type="http://schemas.openxmlformats.org/officeDocument/2006/relationships/image" Target="../media/image10.png"/><Relationship Id="rId2" Type="http://schemas.openxmlformats.org/officeDocument/2006/relationships/hyperlink" Target="https://www.journee-du-chien.ch/pour-les-societes/inscription" TargetMode="External"/><Relationship Id="rId1" Type="http://schemas.openxmlformats.org/officeDocument/2006/relationships/slideLayout" Target="../slideLayouts/slideLayout7.xml"/><Relationship Id="rId6" Type="http://schemas.openxmlformats.org/officeDocument/2006/relationships/hyperlink" Target="mailto:nina.fuerer@office.skg.ch?subject=Tag%20des%20Hundes" TargetMode="External"/><Relationship Id="rId11" Type="http://schemas.openxmlformats.org/officeDocument/2006/relationships/image" Target="../media/image9.png"/><Relationship Id="rId5" Type="http://schemas.openxmlformats.org/officeDocument/2006/relationships/hyperlink" Target="https://www.tag-des-hundes.ch/faq" TargetMode="External"/><Relationship Id="rId10" Type="http://schemas.openxmlformats.org/officeDocument/2006/relationships/image" Target="../media/image88.svg"/><Relationship Id="rId4" Type="http://schemas.openxmlformats.org/officeDocument/2006/relationships/hyperlink" Target="https://www.tag-des-hundes.ch/fuer-vereine/login" TargetMode="External"/><Relationship Id="rId9" Type="http://schemas.openxmlformats.org/officeDocument/2006/relationships/image" Target="../media/image87.png"/></Relationships>
</file>

<file path=ppt/slides/_rels/slide3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sv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69.svg"/><Relationship Id="rId7" Type="http://schemas.openxmlformats.org/officeDocument/2006/relationships/image" Target="../media/image10.png"/><Relationship Id="rId12" Type="http://schemas.openxmlformats.org/officeDocument/2006/relationships/image" Target="../media/image96.png"/><Relationship Id="rId2" Type="http://schemas.openxmlformats.org/officeDocument/2006/relationships/image" Target="../media/image68.png"/><Relationship Id="rId16"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5.png"/><Relationship Id="rId5" Type="http://schemas.openxmlformats.org/officeDocument/2006/relationships/image" Target="../media/image91.sv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jpeg"/><Relationship Id="rId1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3.jpeg"/></Relationships>
</file>

<file path=ppt/slides/_rels/slide4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8.sv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8.sv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1.svg"/><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1.svg"/><Relationship Id="rId4" Type="http://schemas.openxmlformats.org/officeDocument/2006/relationships/image" Target="../media/image110.png"/></Relationships>
</file>

<file path=ppt/slides/_rels/slide48.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1.svg"/><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6.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5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4.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6.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6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9.svg"/><Relationship Id="rId7" Type="http://schemas.openxmlformats.org/officeDocument/2006/relationships/image" Target="../media/image115.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hyperlink" Target="mailto:info@skg.ch"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skg.ch/"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2186537" y="-3158384"/>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dirty="0"/>
          </a:p>
        </p:txBody>
      </p:sp>
      <p:sp>
        <p:nvSpPr>
          <p:cNvPr id="3" name="Freeform 3"/>
          <p:cNvSpPr/>
          <p:nvPr/>
        </p:nvSpPr>
        <p:spPr>
          <a:xfrm rot="-10516329">
            <a:off x="-1708330" y="5305046"/>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dirty="0"/>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dirty="0"/>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dirty="0"/>
          </a:p>
        </p:txBody>
      </p:sp>
      <p:sp>
        <p:nvSpPr>
          <p:cNvPr id="6" name="TextBox 6"/>
          <p:cNvSpPr txBox="1"/>
          <p:nvPr/>
        </p:nvSpPr>
        <p:spPr>
          <a:xfrm>
            <a:off x="2584518" y="3554275"/>
            <a:ext cx="13118965" cy="4449616"/>
          </a:xfrm>
          <a:prstGeom prst="rect">
            <a:avLst/>
          </a:prstGeom>
        </p:spPr>
        <p:txBody>
          <a:bodyPr lIns="0" tIns="0" rIns="0" bIns="0" rtlCol="0" anchor="t">
            <a:spAutoFit/>
          </a:bodyPr>
          <a:lstStyle/>
          <a:p>
            <a:pPr algn="ctr">
              <a:lnSpc>
                <a:spcPts val="13720"/>
              </a:lnSpc>
            </a:pPr>
            <a:r>
              <a:rPr lang="en-US" sz="9800" b="1" dirty="0">
                <a:solidFill>
                  <a:srgbClr val="E21C21"/>
                </a:solidFill>
                <a:latin typeface="Arimo Bold"/>
                <a:ea typeface="Arimo Bold"/>
                <a:cs typeface="Arimo Bold"/>
                <a:sym typeface="Arimo Bold"/>
              </a:rPr>
              <a:t>Conférence des présidents</a:t>
            </a:r>
          </a:p>
          <a:p>
            <a:pPr algn="ctr">
              <a:lnSpc>
                <a:spcPts val="7981"/>
              </a:lnSpc>
            </a:pPr>
            <a:r>
              <a:rPr lang="en-US" sz="5700" b="1" dirty="0">
                <a:solidFill>
                  <a:srgbClr val="E21C21"/>
                </a:solidFill>
                <a:latin typeface="Arimo Bold"/>
                <a:ea typeface="Arimo Bold"/>
                <a:cs typeface="Arimo Bold"/>
                <a:sym typeface="Arimo Bold"/>
              </a:rPr>
              <a:t>18 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E3B82-E241-DEDA-2FBC-A3A27EBB768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8F1EA00-9B3B-DF8A-46F0-409E46307C47}"/>
              </a:ext>
            </a:extLst>
          </p:cNvPr>
          <p:cNvSpPr>
            <a:spLocks noGrp="1"/>
          </p:cNvSpPr>
          <p:nvPr>
            <p:ph sz="quarter" idx="4"/>
          </p:nvPr>
        </p:nvSpPr>
        <p:spPr>
          <a:xfrm>
            <a:off x="395288" y="1277126"/>
            <a:ext cx="17738541" cy="7778568"/>
          </a:xfrm>
        </p:spPr>
        <p:txBody>
          <a:bodyPr>
            <a:normAutofit fontScale="92500" lnSpcReduction="10000"/>
          </a:bodyPr>
          <a:lstStyle/>
          <a:p>
            <a:pPr marL="0" indent="0">
              <a:lnSpc>
                <a:spcPct val="108000"/>
              </a:lnSpc>
              <a:spcBef>
                <a:spcPts val="900"/>
              </a:spcBef>
              <a:spcAft>
                <a:spcPts val="900"/>
              </a:spcAft>
              <a:buNone/>
            </a:pPr>
            <a:r>
              <a:rPr lang="de-CH" sz="3600" b="1" dirty="0">
                <a:latin typeface="Arial" panose="020B0604020202020204" pitchFamily="34" charset="0"/>
                <a:cs typeface="Arial" panose="020B0604020202020204" pitchFamily="34" charset="0"/>
              </a:rPr>
              <a:t>Liens entre la planification stratégique et la réalisation des objectifs</a:t>
            </a:r>
            <a:br>
              <a:rPr lang="de-CH" sz="4200" b="1" dirty="0">
                <a:latin typeface="Arial" panose="020B0604020202020204" pitchFamily="34" charset="0"/>
                <a:cs typeface="Arial" panose="020B0604020202020204" pitchFamily="34" charset="0"/>
              </a:rPr>
            </a:br>
            <a:r>
              <a:rPr lang="de-CH" sz="3000" b="1" dirty="0">
                <a:latin typeface="Arial" panose="020B0604020202020204" pitchFamily="34" charset="0"/>
                <a:cs typeface="Arial" panose="020B0604020202020204" pitchFamily="34" charset="0"/>
              </a:rPr>
              <a:t>Enseignements tirés d'une étude récente auprès d'organisations du monde du travail (</a:t>
            </a:r>
            <a:r>
              <a:rPr lang="de-CH" sz="3000" b="1" dirty="0" err="1">
                <a:latin typeface="Arial" panose="020B0604020202020204" pitchFamily="34" charset="0"/>
                <a:cs typeface="Arial" panose="020B0604020202020204" pitchFamily="34" charset="0"/>
              </a:rPr>
              <a:t>OrTra</a:t>
            </a:r>
            <a:r>
              <a:rPr lang="de-CH" sz="3000" b="1" dirty="0">
                <a:latin typeface="Arial" panose="020B0604020202020204" pitchFamily="34" charset="0"/>
                <a:cs typeface="Arial" panose="020B0604020202020204" pitchFamily="34" charset="0"/>
              </a:rPr>
              <a:t>)</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Les associations de formation professionnelle initiale et continue, soutenues par les partenaires sociaux du côté des employeurs ou des salariés, sont responsables ensemble d'environ 2/3 de la formation professionnelle initiale.</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Les défis stratégiques : Dans le champ de tension entre la </a:t>
            </a:r>
            <a:r>
              <a:rPr lang="de-CH" sz="3000" dirty="0" err="1">
                <a:latin typeface="Arial" panose="020B0604020202020204" pitchFamily="34" charset="0"/>
                <a:cs typeface="Arial" panose="020B0604020202020204" pitchFamily="34" charset="0"/>
              </a:rPr>
              <a:t>réglementation</a:t>
            </a:r>
            <a:r>
              <a:rPr lang="de-CH" sz="3000" dirty="0">
                <a:latin typeface="Arial" panose="020B0604020202020204" pitchFamily="34" charset="0"/>
                <a:cs typeface="Arial" panose="020B0604020202020204" pitchFamily="34" charset="0"/>
              </a:rPr>
              <a:t> </a:t>
            </a:r>
            <a:br>
              <a:rPr lang="de-CH" sz="3000" dirty="0">
                <a:latin typeface="Arial" panose="020B0604020202020204" pitchFamily="34" charset="0"/>
                <a:cs typeface="Arial" panose="020B0604020202020204" pitchFamily="34" charset="0"/>
              </a:rPr>
            </a:br>
            <a:r>
              <a:rPr lang="de-CH" sz="3000" dirty="0" err="1">
                <a:latin typeface="Arial" panose="020B0604020202020204" pitchFamily="34" charset="0"/>
                <a:cs typeface="Arial" panose="020B0604020202020204" pitchFamily="34" charset="0"/>
              </a:rPr>
              <a:t>étatique</a:t>
            </a:r>
            <a:r>
              <a:rPr lang="de-CH" sz="3000" dirty="0">
                <a:latin typeface="Arial" panose="020B0604020202020204" pitchFamily="34" charset="0"/>
                <a:cs typeface="Arial" panose="020B0604020202020204" pitchFamily="34" charset="0"/>
              </a:rPr>
              <a:t> </a:t>
            </a:r>
            <a:r>
              <a:rPr lang="de-CH" sz="3000" dirty="0" err="1">
                <a:latin typeface="Arial" panose="020B0604020202020204" pitchFamily="34" charset="0"/>
                <a:cs typeface="Arial" panose="020B0604020202020204" pitchFamily="34" charset="0"/>
              </a:rPr>
              <a:t>réglementation</a:t>
            </a:r>
            <a:r>
              <a:rPr lang="de-CH" sz="3000" dirty="0">
                <a:latin typeface="Arial" panose="020B0604020202020204" pitchFamily="34" charset="0"/>
                <a:cs typeface="Arial" panose="020B0604020202020204" pitchFamily="34" charset="0"/>
              </a:rPr>
              <a:t> et défis du marché (situation concurrentielle, </a:t>
            </a:r>
            <a:br>
              <a:rPr lang="de-CH" sz="3000" dirty="0">
                <a:latin typeface="Arial" panose="020B0604020202020204" pitchFamily="34" charset="0"/>
                <a:cs typeface="Arial" panose="020B0604020202020204" pitchFamily="34" charset="0"/>
              </a:rPr>
            </a:br>
            <a:r>
              <a:rPr lang="de-CH" sz="3000" dirty="0" err="1">
                <a:latin typeface="Arial" panose="020B0604020202020204" pitchFamily="34" charset="0"/>
                <a:cs typeface="Arial" panose="020B0604020202020204" pitchFamily="34" charset="0"/>
              </a:rPr>
              <a:t>baisse</a:t>
            </a:r>
            <a:r>
              <a:rPr lang="de-CH" sz="3000" dirty="0">
                <a:latin typeface="Arial" panose="020B0604020202020204" pitchFamily="34" charset="0"/>
                <a:cs typeface="Arial" panose="020B0604020202020204" pitchFamily="34" charset="0"/>
              </a:rPr>
              <a:t> du nombre d'apprentis, etc. </a:t>
            </a:r>
            <a:r>
              <a:rPr lang="de-CH" sz="3000" dirty="0" err="1">
                <a:latin typeface="Arial" panose="020B0604020202020204" pitchFamily="34" charset="0"/>
                <a:cs typeface="Arial" panose="020B0604020202020204" pitchFamily="34" charset="0"/>
              </a:rPr>
              <a:t>apprentis</a:t>
            </a:r>
            <a:r>
              <a:rPr lang="de-CH" sz="3000" dirty="0">
                <a:latin typeface="Arial" panose="020B0604020202020204" pitchFamily="34" charset="0"/>
                <a:cs typeface="Arial" panose="020B0604020202020204" pitchFamily="34" charset="0"/>
              </a:rPr>
              <a:t> et personnel </a:t>
            </a:r>
            <a:r>
              <a:rPr lang="de-CH" sz="3000" dirty="0" err="1">
                <a:latin typeface="Arial" panose="020B0604020202020204" pitchFamily="34" charset="0"/>
                <a:cs typeface="Arial" panose="020B0604020202020204" pitchFamily="34" charset="0"/>
              </a:rPr>
              <a:t>qualifié</a:t>
            </a:r>
            <a:r>
              <a:rPr lang="de-CH" sz="3000" dirty="0">
                <a:latin typeface="Arial" panose="020B0604020202020204" pitchFamily="34" charset="0"/>
                <a:cs typeface="Arial" panose="020B0604020202020204" pitchFamily="34" charset="0"/>
              </a:rPr>
              <a:t> </a:t>
            </a:r>
            <a:r>
              <a:rPr lang="de-CH" sz="3000" dirty="0" err="1">
                <a:latin typeface="Arial" panose="020B0604020202020204" pitchFamily="34" charset="0"/>
                <a:cs typeface="Arial" panose="020B0604020202020204" pitchFamily="34" charset="0"/>
              </a:rPr>
              <a:t>dans</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 la formation continue). </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Enquête écrite en été 2022 auprès des quelque 360 </a:t>
            </a:r>
            <a:r>
              <a:rPr lang="de-CH" sz="3000" dirty="0" err="1">
                <a:latin typeface="Arial" panose="020B0604020202020204" pitchFamily="34" charset="0"/>
                <a:cs typeface="Arial" panose="020B0604020202020204" pitchFamily="34" charset="0"/>
              </a:rPr>
              <a:t>OrTra </a:t>
            </a:r>
            <a:r>
              <a:rPr lang="de-CH" sz="3000" dirty="0">
                <a:latin typeface="Arial" panose="020B0604020202020204" pitchFamily="34" charset="0"/>
                <a:cs typeface="Arial" panose="020B0604020202020204" pitchFamily="34" charset="0"/>
              </a:rPr>
              <a:t>de Suisse ;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Taux de participation de 30 à 35%.</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Questions sur les caractéristiques du travail stratégique (participation, </a:t>
            </a:r>
            <a:br>
              <a:rPr lang="de-CH" sz="3000" dirty="0">
                <a:latin typeface="Arial" panose="020B0604020202020204" pitchFamily="34" charset="0"/>
                <a:cs typeface="Arial" panose="020B0604020202020204" pitchFamily="34" charset="0"/>
              </a:rPr>
            </a:br>
            <a:r>
              <a:rPr lang="de-CH" sz="3000" dirty="0" err="1">
                <a:latin typeface="Arial" panose="020B0604020202020204" pitchFamily="34" charset="0"/>
                <a:cs typeface="Arial" panose="020B0604020202020204" pitchFamily="34" charset="0"/>
              </a:rPr>
              <a:t>utilisation</a:t>
            </a:r>
            <a:r>
              <a:rPr lang="de-CH" sz="3000" dirty="0">
                <a:latin typeface="Arial" panose="020B0604020202020204" pitchFamily="34" charset="0"/>
                <a:cs typeface="Arial" panose="020B0604020202020204" pitchFamily="34" charset="0"/>
              </a:rPr>
              <a:t> des </a:t>
            </a:r>
            <a:r>
              <a:rPr lang="de-CH" sz="3000" dirty="0" err="1">
                <a:latin typeface="Arial" panose="020B0604020202020204" pitchFamily="34" charset="0"/>
                <a:cs typeface="Arial" panose="020B0604020202020204" pitchFamily="34" charset="0"/>
              </a:rPr>
              <a:t>ressources,concepts</a:t>
            </a:r>
            <a:r>
              <a:rPr lang="de-CH" sz="3000" dirty="0">
                <a:latin typeface="Arial" panose="020B0604020202020204" pitchFamily="34" charset="0"/>
                <a:cs typeface="Arial" panose="020B0604020202020204" pitchFamily="34" charset="0"/>
              </a:rPr>
              <a:t> et instruments) ainsi que sur la </a:t>
            </a:r>
            <a:r>
              <a:rPr lang="de-CH" sz="3000" dirty="0" err="1">
                <a:latin typeface="Arial" panose="020B0604020202020204" pitchFamily="34" charset="0"/>
                <a:cs typeface="Arial" panose="020B0604020202020204" pitchFamily="34" charset="0"/>
              </a:rPr>
              <a:t>réalisation</a:t>
            </a:r>
            <a:r>
              <a:rPr lang="de-CH" sz="3000" dirty="0">
                <a:latin typeface="Arial" panose="020B0604020202020204" pitchFamily="34" charset="0"/>
                <a:cs typeface="Arial" panose="020B0604020202020204" pitchFamily="34" charset="0"/>
              </a:rPr>
              <a:t>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des objectifs (degré de mise en œuvre de la </a:t>
            </a:r>
            <a:r>
              <a:rPr lang="de-CH" sz="3000" dirty="0" err="1">
                <a:latin typeface="Arial" panose="020B0604020202020204" pitchFamily="34" charset="0"/>
                <a:cs typeface="Arial" panose="020B0604020202020204" pitchFamily="34" charset="0"/>
              </a:rPr>
              <a:t>stratégie</a:t>
            </a:r>
            <a:r>
              <a:rPr lang="de-CH" sz="3000" dirty="0">
                <a:latin typeface="Arial" panose="020B0604020202020204" pitchFamily="34" charset="0"/>
                <a:cs typeface="Arial" panose="020B0604020202020204" pitchFamily="34" charset="0"/>
              </a:rPr>
              <a:t>, degré de réalisation des objectifs, situation financière, satisfaction interne, réputation)</a:t>
            </a:r>
          </a:p>
          <a:p>
            <a:pPr>
              <a:lnSpc>
                <a:spcPct val="108000"/>
              </a:lnSpc>
              <a:spcAft>
                <a:spcPts val="900"/>
              </a:spcAft>
            </a:pPr>
            <a:endParaRPr lang="de-CH" sz="3000" dirty="0">
              <a:latin typeface="Arial" panose="020B0604020202020204" pitchFamily="34" charset="0"/>
              <a:cs typeface="Arial" panose="020B0604020202020204" pitchFamily="34" charset="0"/>
            </a:endParaRPr>
          </a:p>
          <a:p>
            <a:pPr>
              <a:lnSpc>
                <a:spcPct val="108000"/>
              </a:lnSpc>
              <a:spcAft>
                <a:spcPts val="900"/>
              </a:spcAft>
            </a:pPr>
            <a:endParaRPr lang="de-CH" sz="30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98DD9012-3592-8C22-89AD-4B5B46A824D2}"/>
              </a:ext>
            </a:extLst>
          </p:cNvPr>
          <p:cNvSpPr>
            <a:spLocks noGrp="1"/>
          </p:cNvSpPr>
          <p:nvPr>
            <p:ph type="body" sz="quarter" idx="18"/>
          </p:nvPr>
        </p:nvSpPr>
        <p:spPr>
          <a:xfrm>
            <a:off x="8134351" y="0"/>
            <a:ext cx="9758363" cy="1124262"/>
          </a:xfrm>
        </p:spPr>
        <p:txBody>
          <a:bodyPr/>
          <a:lstStyle/>
          <a:p>
            <a:r>
              <a:rPr lang="de-CH" dirty="0"/>
              <a:t>Stratégie et réalisation des objectifs au sein de l'association - une étude</a:t>
            </a:r>
            <a:endParaRPr lang="fr-CH" dirty="0"/>
          </a:p>
        </p:txBody>
      </p:sp>
      <p:grpSp>
        <p:nvGrpSpPr>
          <p:cNvPr id="7" name="Gruppieren 6">
            <a:extLst>
              <a:ext uri="{FF2B5EF4-FFF2-40B4-BE49-F238E27FC236}">
                <a16:creationId xmlns:a16="http://schemas.microsoft.com/office/drawing/2014/main" id="{0C14E4BF-885E-E118-1738-FE6EAA7C0517}"/>
              </a:ext>
            </a:extLst>
          </p:cNvPr>
          <p:cNvGrpSpPr/>
          <p:nvPr/>
        </p:nvGrpSpPr>
        <p:grpSpPr>
          <a:xfrm>
            <a:off x="14805042" y="3876349"/>
            <a:ext cx="2736341" cy="4584165"/>
            <a:chOff x="9870026" y="2989314"/>
            <a:chExt cx="2058449" cy="3487220"/>
          </a:xfrm>
        </p:grpSpPr>
        <p:pic>
          <p:nvPicPr>
            <p:cNvPr id="5" name="Grafik 4" descr="Ein Bild, das Menschliches Gesicht, Person, Kleidung, Shirt enthält.&#10;&#10;Automatisch generierte Beschreibung">
              <a:extLst>
                <a:ext uri="{FF2B5EF4-FFF2-40B4-BE49-F238E27FC236}">
                  <a16:creationId xmlns:a16="http://schemas.microsoft.com/office/drawing/2014/main" id="{3B21D853-F25D-35B9-B144-DC4C5856E3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910489" y="2989314"/>
              <a:ext cx="2017986" cy="2540000"/>
            </a:xfrm>
            <a:prstGeom prst="rect">
              <a:avLst/>
            </a:prstGeom>
          </p:spPr>
        </p:pic>
        <p:sp>
          <p:nvSpPr>
            <p:cNvPr id="6" name="Textfeld 5">
              <a:extLst>
                <a:ext uri="{FF2B5EF4-FFF2-40B4-BE49-F238E27FC236}">
                  <a16:creationId xmlns:a16="http://schemas.microsoft.com/office/drawing/2014/main" id="{61B667FE-C0FD-14A3-EE64-43A92017EA10}"/>
                </a:ext>
              </a:extLst>
            </p:cNvPr>
            <p:cNvSpPr txBox="1"/>
            <p:nvPr/>
          </p:nvSpPr>
          <p:spPr>
            <a:xfrm>
              <a:off x="9870026" y="5580992"/>
              <a:ext cx="1721033" cy="895542"/>
            </a:xfrm>
            <a:prstGeom prst="rect">
              <a:avLst/>
            </a:prstGeom>
            <a:noFill/>
          </p:spPr>
          <p:txBody>
            <a:bodyPr wrap="none" rtlCol="0">
              <a:spAutoFit/>
            </a:bodyPr>
            <a:lstStyle/>
            <a:p>
              <a:r>
                <a:rPr lang="de-CH" sz="2100" b="1" dirty="0">
                  <a:latin typeface="Arial" panose="020B0604020202020204" pitchFamily="34" charset="0"/>
                  <a:cs typeface="Arial" panose="020B0604020202020204" pitchFamily="34" charset="0"/>
                </a:rPr>
                <a:t>Romeo Musio</a:t>
              </a:r>
            </a:p>
            <a:p>
              <a:r>
                <a:rPr lang="de-CH" sz="1650" dirty="0">
                  <a:latin typeface="Arial" panose="020B0604020202020204" pitchFamily="34" charset="0"/>
                  <a:cs typeface="Arial" panose="020B0604020202020204" pitchFamily="34" charset="0"/>
                </a:rPr>
                <a:t>Graf et partenaires SA</a:t>
              </a:r>
            </a:p>
            <a:p>
              <a:r>
                <a:rPr lang="de-CH" sz="1650" dirty="0">
                  <a:latin typeface="Arial" panose="020B0604020202020204" pitchFamily="34" charset="0"/>
                  <a:cs typeface="Arial" panose="020B0604020202020204" pitchFamily="34" charset="0"/>
                </a:rPr>
                <a:t>VMI Executive MAS-</a:t>
              </a:r>
              <a:br>
                <a:rPr lang="de-CH" sz="1650" dirty="0">
                  <a:latin typeface="Arial" panose="020B0604020202020204" pitchFamily="34" charset="0"/>
                  <a:cs typeface="Arial" panose="020B0604020202020204" pitchFamily="34" charset="0"/>
                </a:rPr>
              </a:br>
              <a:r>
                <a:rPr lang="de-CH" sz="1650" dirty="0">
                  <a:latin typeface="Arial" panose="020B0604020202020204" pitchFamily="34" charset="0"/>
                  <a:cs typeface="Arial" panose="020B0604020202020204" pitchFamily="34" charset="0"/>
                </a:rPr>
                <a:t>Diplômé 2023</a:t>
              </a:r>
              <a:endParaRPr lang="fr-CH" sz="16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535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90B4D-AE85-3B22-3C24-3D0745B4ECC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D8F360-507C-C494-2204-DBFA37B2C63D}"/>
              </a:ext>
            </a:extLst>
          </p:cNvPr>
          <p:cNvSpPr>
            <a:spLocks noGrp="1"/>
          </p:cNvSpPr>
          <p:nvPr>
            <p:ph sz="quarter" idx="4"/>
          </p:nvPr>
        </p:nvSpPr>
        <p:spPr>
          <a:xfrm>
            <a:off x="395288" y="1494185"/>
            <a:ext cx="17738541" cy="839114"/>
          </a:xfrm>
        </p:spPr>
        <p:txBody>
          <a:bodyPr/>
          <a:lstStyle/>
          <a:p>
            <a:pPr marL="0" indent="0">
              <a:lnSpc>
                <a:spcPct val="108000"/>
              </a:lnSpc>
              <a:spcBef>
                <a:spcPts val="900"/>
              </a:spcBef>
              <a:spcAft>
                <a:spcPts val="900"/>
              </a:spcAft>
              <a:buNone/>
            </a:pPr>
            <a:r>
              <a:rPr lang="de-CH" sz="3600" dirty="0">
                <a:latin typeface="Arial" panose="020B0604020202020204" pitchFamily="34" charset="0"/>
                <a:cs typeface="Arial" panose="020B0604020202020204" pitchFamily="34" charset="0"/>
              </a:rPr>
              <a:t>Résultats d'études sélectionnés (I) : </a:t>
            </a:r>
            <a:r>
              <a:rPr lang="de-CH" sz="3600" b="1" dirty="0">
                <a:latin typeface="Arial" panose="020B0604020202020204" pitchFamily="34" charset="0"/>
                <a:cs typeface="Arial" panose="020B0604020202020204" pitchFamily="34" charset="0"/>
              </a:rPr>
              <a:t>Qui est impliqué ?</a:t>
            </a:r>
            <a:endParaRPr lang="de-CH" sz="3000" b="1" dirty="0">
              <a:latin typeface="Arial" panose="020B0604020202020204" pitchFamily="34" charset="0"/>
              <a:cs typeface="Arial" panose="020B0604020202020204" pitchFamily="34" charset="0"/>
            </a:endParaRPr>
          </a:p>
          <a:p>
            <a:pPr marL="0" indent="0">
              <a:lnSpc>
                <a:spcPct val="108000"/>
              </a:lnSpc>
              <a:spcAft>
                <a:spcPts val="900"/>
              </a:spcAft>
              <a:buNone/>
            </a:pPr>
            <a:endParaRPr lang="de-CH" sz="3000" dirty="0">
              <a:latin typeface="Arial" panose="020B0604020202020204" pitchFamily="34" charset="0"/>
              <a:cs typeface="Arial" panose="020B0604020202020204" pitchFamily="34" charset="0"/>
            </a:endParaRPr>
          </a:p>
          <a:p>
            <a:pPr>
              <a:lnSpc>
                <a:spcPct val="108000"/>
              </a:lnSpc>
              <a:spcAft>
                <a:spcPts val="900"/>
              </a:spcAft>
            </a:pPr>
            <a:endParaRPr lang="de-CH" sz="30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1E6F8750-6C5D-9F1D-F2A5-74E2D5F66CE0}"/>
              </a:ext>
            </a:extLst>
          </p:cNvPr>
          <p:cNvSpPr>
            <a:spLocks noGrp="1"/>
          </p:cNvSpPr>
          <p:nvPr>
            <p:ph type="body" sz="quarter" idx="18"/>
          </p:nvPr>
        </p:nvSpPr>
        <p:spPr>
          <a:xfrm>
            <a:off x="8134351" y="0"/>
            <a:ext cx="9758363" cy="1124262"/>
          </a:xfrm>
        </p:spPr>
        <p:txBody>
          <a:bodyPr/>
          <a:lstStyle/>
          <a:p>
            <a:r>
              <a:rPr lang="de-CH" dirty="0"/>
              <a:t>Stratégie et réalisation des objectifs au sein de l'association - une étude</a:t>
            </a:r>
            <a:endParaRPr lang="fr-CH" dirty="0"/>
          </a:p>
        </p:txBody>
      </p:sp>
      <p:pic>
        <p:nvPicPr>
          <p:cNvPr id="8" name="Grafik 7">
            <a:extLst>
              <a:ext uri="{FF2B5EF4-FFF2-40B4-BE49-F238E27FC236}">
                <a16:creationId xmlns:a16="http://schemas.microsoft.com/office/drawing/2014/main" id="{5C692CB4-6128-6501-3501-7A44DC3B5B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3588" y="2538251"/>
            <a:ext cx="15733986" cy="7517804"/>
          </a:xfrm>
          <a:prstGeom prst="rect">
            <a:avLst/>
          </a:prstGeom>
        </p:spPr>
      </p:pic>
    </p:spTree>
    <p:extLst>
      <p:ext uri="{BB962C8B-B14F-4D97-AF65-F5344CB8AC3E}">
        <p14:creationId xmlns:p14="http://schemas.microsoft.com/office/powerpoint/2010/main" val="308190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74BB-3A6B-30F1-A45B-7024D046D58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D04559-5511-95FA-3D63-C3EB89A7ED55}"/>
              </a:ext>
            </a:extLst>
          </p:cNvPr>
          <p:cNvSpPr>
            <a:spLocks noGrp="1"/>
          </p:cNvSpPr>
          <p:nvPr>
            <p:ph sz="quarter" idx="4"/>
          </p:nvPr>
        </p:nvSpPr>
        <p:spPr>
          <a:xfrm>
            <a:off x="395288" y="1431125"/>
            <a:ext cx="17738541" cy="8579979"/>
          </a:xfrm>
        </p:spPr>
        <p:txBody>
          <a:bodyPr/>
          <a:lstStyle/>
          <a:p>
            <a:pPr marL="0" indent="0">
              <a:lnSpc>
                <a:spcPct val="108000"/>
              </a:lnSpc>
              <a:spcBef>
                <a:spcPts val="450"/>
              </a:spcBef>
              <a:spcAft>
                <a:spcPts val="900"/>
              </a:spcAft>
              <a:buNone/>
            </a:pPr>
            <a:r>
              <a:rPr lang="de-CH" sz="3000" dirty="0">
                <a:latin typeface="Arial" panose="020B0604020202020204" pitchFamily="34" charset="0"/>
                <a:cs typeface="Arial" panose="020B0604020202020204" pitchFamily="34" charset="0"/>
              </a:rPr>
              <a:t>Résultats d'études sélectionnés (II) : </a:t>
            </a:r>
            <a:r>
              <a:rPr lang="de-CH" sz="3000" b="1" dirty="0">
                <a:latin typeface="Arial" panose="020B0604020202020204" pitchFamily="34" charset="0"/>
                <a:cs typeface="Arial" panose="020B0604020202020204" pitchFamily="34" charset="0"/>
              </a:rPr>
              <a:t>Quelles sont les corrélations ?</a:t>
            </a:r>
            <a:endParaRPr lang="de-CH" sz="2700" dirty="0">
              <a:latin typeface="Arial" panose="020B0604020202020204" pitchFamily="34" charset="0"/>
              <a:cs typeface="Arial" panose="020B0604020202020204" pitchFamily="34" charset="0"/>
            </a:endParaRPr>
          </a:p>
          <a:p>
            <a:pPr>
              <a:lnSpc>
                <a:spcPct val="108000"/>
              </a:lnSpc>
              <a:spcBef>
                <a:spcPts val="450"/>
              </a:spcBef>
              <a:spcAft>
                <a:spcPts val="900"/>
              </a:spcAft>
            </a:pPr>
            <a:r>
              <a:rPr lang="de-CH" sz="2700" dirty="0">
                <a:latin typeface="Arial" panose="020B0604020202020204" pitchFamily="34" charset="0"/>
                <a:cs typeface="Arial" panose="020B0604020202020204" pitchFamily="34" charset="0"/>
              </a:rPr>
              <a:t>Dans 2/3 des associations, la responsabilité principale incombe à la direction bénévole ; dans les autres, elle incombe à la direction ou n'est pas clairement attribuée.</a:t>
            </a:r>
          </a:p>
          <a:p>
            <a:pPr>
              <a:lnSpc>
                <a:spcPct val="108000"/>
              </a:lnSpc>
              <a:spcBef>
                <a:spcPts val="450"/>
              </a:spcBef>
              <a:spcAft>
                <a:spcPts val="900"/>
              </a:spcAft>
            </a:pPr>
            <a:r>
              <a:rPr lang="de-CH" sz="2700" dirty="0">
                <a:latin typeface="Arial" panose="020B0604020202020204" pitchFamily="34" charset="0"/>
                <a:cs typeface="Arial" panose="020B0604020202020204" pitchFamily="34" charset="0"/>
              </a:rPr>
              <a:t>La moitié des associations élaborent leur stratégie de manière très formalisée et systématique (vision/mission, lignes directrices, planification pluriannuelle détaillée) ; un quart travaille, selon leurs propres informations, en grande partie sans formalisation. Cela ne dépend </a:t>
            </a:r>
            <a:r>
              <a:rPr lang="de-CH" sz="2700" u="sng" dirty="0">
                <a:latin typeface="Arial" panose="020B0604020202020204" pitchFamily="34" charset="0"/>
                <a:cs typeface="Arial" panose="020B0604020202020204" pitchFamily="34" charset="0"/>
              </a:rPr>
              <a:t>pas </a:t>
            </a:r>
            <a:r>
              <a:rPr lang="de-CH" sz="2700" dirty="0">
                <a:latin typeface="Arial" panose="020B0604020202020204" pitchFamily="34" charset="0"/>
                <a:cs typeface="Arial" panose="020B0604020202020204" pitchFamily="34" charset="0"/>
              </a:rPr>
              <a:t>de la taille de l'association !</a:t>
            </a:r>
          </a:p>
          <a:p>
            <a:pPr>
              <a:lnSpc>
                <a:spcPct val="108000"/>
              </a:lnSpc>
              <a:spcBef>
                <a:spcPts val="450"/>
              </a:spcBef>
              <a:spcAft>
                <a:spcPts val="900"/>
              </a:spcAft>
            </a:pPr>
            <a:r>
              <a:rPr lang="de-CH" sz="2700" dirty="0">
                <a:latin typeface="Arial" panose="020B0604020202020204" pitchFamily="34" charset="0"/>
                <a:cs typeface="Arial" panose="020B0604020202020204" pitchFamily="34" charset="0"/>
              </a:rPr>
              <a:t>Le temps consacré au travail stratégique varie (5% &gt; 5 séances par an / 24% avec 3-5 séances / 28% avec deux séances / 43% avec une seule séance) en fonction de la formalisation et de la systématisation, mais à nouveau </a:t>
            </a:r>
            <a:r>
              <a:rPr lang="de-CH" sz="2700" u="sng" dirty="0">
                <a:latin typeface="Arial" panose="020B0604020202020204" pitchFamily="34" charset="0"/>
                <a:cs typeface="Arial" panose="020B0604020202020204" pitchFamily="34" charset="0"/>
              </a:rPr>
              <a:t>pas </a:t>
            </a:r>
            <a:r>
              <a:rPr lang="de-CH" sz="2700" dirty="0">
                <a:latin typeface="Arial" panose="020B0604020202020204" pitchFamily="34" charset="0"/>
                <a:cs typeface="Arial" panose="020B0604020202020204" pitchFamily="34" charset="0"/>
              </a:rPr>
              <a:t>en fonction de la taille de l'association.</a:t>
            </a:r>
          </a:p>
          <a:p>
            <a:pPr>
              <a:lnSpc>
                <a:spcPct val="108000"/>
              </a:lnSpc>
              <a:spcBef>
                <a:spcPts val="450"/>
              </a:spcBef>
              <a:spcAft>
                <a:spcPts val="900"/>
              </a:spcAft>
            </a:pPr>
            <a:r>
              <a:rPr lang="de-CH" sz="2700" dirty="0">
                <a:latin typeface="Arial" panose="020B0604020202020204" pitchFamily="34" charset="0"/>
                <a:cs typeface="Arial" panose="020B0604020202020204" pitchFamily="34" charset="0"/>
              </a:rPr>
              <a:t>Plus le degré de formalisation et de systématisation est élevé, plus le cercle des personnes impliquées dans le processus est large (ou une implication multiple nécessite un degré de systématisation élevé).</a:t>
            </a:r>
          </a:p>
          <a:p>
            <a:pPr>
              <a:lnSpc>
                <a:spcPct val="108000"/>
              </a:lnSpc>
              <a:spcBef>
                <a:spcPts val="450"/>
              </a:spcBef>
              <a:spcAft>
                <a:spcPts val="900"/>
              </a:spcAft>
            </a:pPr>
            <a:r>
              <a:rPr lang="de-CH" sz="2700" dirty="0">
                <a:latin typeface="Arial" panose="020B0604020202020204" pitchFamily="34" charset="0"/>
                <a:cs typeface="Arial" panose="020B0604020202020204" pitchFamily="34" charset="0"/>
              </a:rPr>
              <a:t>Parmi les associations qui, selon leurs propres dires, développent leur stratégie de manière systématique, le degré de réalisation des objectifs se situe à 3,6 sur une échelle de 1 à 5 (fourchette de 1,6 à 5,0). On constate une corrélation positive moyenne entre le degré de </a:t>
            </a:r>
            <a:r>
              <a:rPr lang="de-CH" sz="2700" dirty="0" err="1">
                <a:latin typeface="Arial" panose="020B0604020202020204" pitchFamily="34" charset="0"/>
                <a:cs typeface="Arial" panose="020B0604020202020204" pitchFamily="34" charset="0"/>
              </a:rPr>
              <a:t>formalisation/systématisation </a:t>
            </a:r>
            <a:r>
              <a:rPr lang="de-CH" sz="2700" dirty="0">
                <a:latin typeface="Arial" panose="020B0604020202020204" pitchFamily="34" charset="0"/>
                <a:cs typeface="Arial" panose="020B0604020202020204" pitchFamily="34" charset="0"/>
              </a:rPr>
              <a:t>et la réalisation des objectifs - là encore indépendamment de la taille !</a:t>
            </a:r>
          </a:p>
          <a:p>
            <a:pPr>
              <a:lnSpc>
                <a:spcPct val="108000"/>
              </a:lnSpc>
              <a:spcAft>
                <a:spcPts val="900"/>
              </a:spcAft>
            </a:pPr>
            <a:endParaRPr lang="de-CH" sz="27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E4BFFC5F-383C-5728-7C7A-6C1791A44ADA}"/>
              </a:ext>
            </a:extLst>
          </p:cNvPr>
          <p:cNvSpPr>
            <a:spLocks noGrp="1"/>
          </p:cNvSpPr>
          <p:nvPr>
            <p:ph type="body" sz="quarter" idx="18"/>
          </p:nvPr>
        </p:nvSpPr>
        <p:spPr>
          <a:xfrm>
            <a:off x="8134351" y="0"/>
            <a:ext cx="9758363" cy="1124262"/>
          </a:xfrm>
        </p:spPr>
        <p:txBody>
          <a:bodyPr/>
          <a:lstStyle/>
          <a:p>
            <a:r>
              <a:rPr lang="de-CH" dirty="0"/>
              <a:t>Stratégie et réalisation des objectifs au sein de l'association - une étude</a:t>
            </a:r>
            <a:endParaRPr lang="fr-CH" dirty="0"/>
          </a:p>
        </p:txBody>
      </p:sp>
    </p:spTree>
    <p:extLst>
      <p:ext uri="{BB962C8B-B14F-4D97-AF65-F5344CB8AC3E}">
        <p14:creationId xmlns:p14="http://schemas.microsoft.com/office/powerpoint/2010/main" val="243989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3EEBE-EF95-BC39-27CD-1AE17D96172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27A5C4B-6992-2D9D-2482-13BEC8F2EFF8}"/>
              </a:ext>
            </a:extLst>
          </p:cNvPr>
          <p:cNvSpPr>
            <a:spLocks noGrp="1"/>
          </p:cNvSpPr>
          <p:nvPr>
            <p:ph sz="quarter" idx="4"/>
          </p:nvPr>
        </p:nvSpPr>
        <p:spPr>
          <a:xfrm>
            <a:off x="395288" y="1415359"/>
            <a:ext cx="17738541" cy="8075483"/>
          </a:xfrm>
        </p:spPr>
        <p:txBody>
          <a:bodyPr/>
          <a:lstStyle/>
          <a:p>
            <a:pPr marL="0" indent="0">
              <a:lnSpc>
                <a:spcPct val="108000"/>
              </a:lnSpc>
              <a:spcBef>
                <a:spcPts val="900"/>
              </a:spcBef>
              <a:spcAft>
                <a:spcPts val="900"/>
              </a:spcAft>
              <a:buNone/>
            </a:pPr>
            <a:r>
              <a:rPr lang="de-CH" sz="3600" b="1" dirty="0">
                <a:latin typeface="Arial" panose="020B0604020202020204" pitchFamily="34" charset="0"/>
                <a:cs typeface="Arial" panose="020B0604020202020204" pitchFamily="34" charset="0"/>
              </a:rPr>
              <a:t>Conclusions pratiques :</a:t>
            </a:r>
          </a:p>
          <a:p>
            <a:pPr marL="685800" indent="-685800">
              <a:lnSpc>
                <a:spcPct val="108000"/>
              </a:lnSpc>
              <a:spcBef>
                <a:spcPts val="900"/>
              </a:spcBef>
              <a:spcAft>
                <a:spcPts val="900"/>
              </a:spcAft>
              <a:buFont typeface="+mj-lt"/>
              <a:buAutoNum type="arabicPeriod"/>
            </a:pPr>
            <a:r>
              <a:rPr lang="de-CH" sz="3000" dirty="0">
                <a:latin typeface="Arial" panose="020B0604020202020204" pitchFamily="34" charset="0"/>
                <a:cs typeface="Arial" panose="020B0604020202020204" pitchFamily="34" charset="0"/>
              </a:rPr>
              <a:t>On peut </a:t>
            </a:r>
            <a:r>
              <a:rPr lang="de-CH" sz="3000" u="sng" dirty="0">
                <a:latin typeface="Arial" panose="020B0604020202020204" pitchFamily="34" charset="0"/>
                <a:cs typeface="Arial" panose="020B0604020202020204" pitchFamily="34" charset="0"/>
              </a:rPr>
              <a:t>survivre </a:t>
            </a:r>
            <a:r>
              <a:rPr lang="de-CH" sz="3000" dirty="0">
                <a:latin typeface="Arial" panose="020B0604020202020204" pitchFamily="34" charset="0"/>
                <a:cs typeface="Arial" panose="020B0604020202020204" pitchFamily="34" charset="0"/>
              </a:rPr>
              <a:t>avec son association - du moins à moyen terme - même si on ne fait que peu d'efforts pour un travail stratégique systématique (c'est-à-dire ordonné et réfléchi) et documenté. Mais on </a:t>
            </a:r>
            <a:r>
              <a:rPr lang="de-CH" sz="3000" u="sng" dirty="0">
                <a:latin typeface="Arial" panose="020B0604020202020204" pitchFamily="34" charset="0"/>
                <a:cs typeface="Arial" panose="020B0604020202020204" pitchFamily="34" charset="0"/>
              </a:rPr>
              <a:t>vit mieux </a:t>
            </a:r>
            <a:r>
              <a:rPr lang="de-CH" sz="3000" dirty="0">
                <a:latin typeface="Arial" panose="020B0604020202020204" pitchFamily="34" charset="0"/>
                <a:cs typeface="Arial" panose="020B0604020202020204" pitchFamily="34" charset="0"/>
              </a:rPr>
              <a:t>si l'on prend cette tâche au sérieux et qu'on l'utilise pour se pencher ensemble sur les changements et tendances aigus.</a:t>
            </a:r>
          </a:p>
          <a:p>
            <a:pPr marL="685800" indent="-685800">
              <a:lnSpc>
                <a:spcPct val="108000"/>
              </a:lnSpc>
              <a:spcBef>
                <a:spcPts val="900"/>
              </a:spcBef>
              <a:spcAft>
                <a:spcPts val="900"/>
              </a:spcAft>
              <a:buFont typeface="+mj-lt"/>
              <a:buAutoNum type="arabicPeriod"/>
            </a:pPr>
            <a:r>
              <a:rPr lang="de-CH" sz="3000" dirty="0">
                <a:latin typeface="Arial" panose="020B0604020202020204" pitchFamily="34" charset="0"/>
                <a:cs typeface="Arial" panose="020B0604020202020204" pitchFamily="34" charset="0"/>
              </a:rPr>
              <a:t>La conception du processus stratégique devrait avant tout s'orienter sur les fonctions prioritaires (positionnement, réflexion, coordination, intégration, mobilisation). Il n'existe pas un seul processus parfait pour toutes les associations !</a:t>
            </a:r>
          </a:p>
          <a:p>
            <a:pPr marL="685800" indent="-685800">
              <a:lnSpc>
                <a:spcPct val="108000"/>
              </a:lnSpc>
              <a:spcBef>
                <a:spcPts val="900"/>
              </a:spcBef>
              <a:spcAft>
                <a:spcPts val="900"/>
              </a:spcAft>
              <a:buFont typeface="+mj-lt"/>
              <a:buAutoNum type="arabicPeriod"/>
            </a:pPr>
            <a:r>
              <a:rPr lang="de-CH" sz="3000" dirty="0">
                <a:latin typeface="Arial" panose="020B0604020202020204" pitchFamily="34" charset="0"/>
                <a:cs typeface="Arial" panose="020B0604020202020204" pitchFamily="34" charset="0"/>
              </a:rPr>
              <a:t>Le courage d'une large participation au processus stratégique s'avère payant pour les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Les directions d'associations sûres d'elles-mêmes et de leur capacité à s'adapter sont gagnantes.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s'avère payant. Seuls ceux qui "basculent" s'appuient peut-être mieux sur les principaux soutiens de l'association.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soutiens au sein de l'association.</a:t>
            </a:r>
          </a:p>
        </p:txBody>
      </p:sp>
      <p:sp>
        <p:nvSpPr>
          <p:cNvPr id="3" name="Textplatzhalter 2">
            <a:extLst>
              <a:ext uri="{FF2B5EF4-FFF2-40B4-BE49-F238E27FC236}">
                <a16:creationId xmlns:a16="http://schemas.microsoft.com/office/drawing/2014/main" id="{717D0271-F209-E172-79D9-FD170AF921EA}"/>
              </a:ext>
            </a:extLst>
          </p:cNvPr>
          <p:cNvSpPr>
            <a:spLocks noGrp="1"/>
          </p:cNvSpPr>
          <p:nvPr>
            <p:ph type="body" sz="quarter" idx="18"/>
          </p:nvPr>
        </p:nvSpPr>
        <p:spPr>
          <a:xfrm>
            <a:off x="8134351" y="0"/>
            <a:ext cx="9758363" cy="1124262"/>
          </a:xfrm>
        </p:spPr>
        <p:txBody>
          <a:bodyPr/>
          <a:lstStyle/>
          <a:p>
            <a:r>
              <a:rPr lang="de-CH" dirty="0"/>
              <a:t>Conclusion</a:t>
            </a:r>
            <a:endParaRPr lang="fr-CH" dirty="0"/>
          </a:p>
        </p:txBody>
      </p:sp>
    </p:spTree>
    <p:extLst>
      <p:ext uri="{BB962C8B-B14F-4D97-AF65-F5344CB8AC3E}">
        <p14:creationId xmlns:p14="http://schemas.microsoft.com/office/powerpoint/2010/main" val="164845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6814-8D06-4722-8E9F-F8B4B6331A1F}"/>
              </a:ext>
            </a:extLst>
          </p:cNvPr>
          <p:cNvSpPr>
            <a:spLocks noGrp="1"/>
          </p:cNvSpPr>
          <p:nvPr>
            <p:ph type="title"/>
          </p:nvPr>
        </p:nvSpPr>
        <p:spPr>
          <a:xfrm>
            <a:off x="395288" y="1671146"/>
            <a:ext cx="17497425" cy="7274069"/>
          </a:xfrm>
        </p:spPr>
        <p:txBody>
          <a:bodyPr anchor="b">
            <a:normAutofit fontScale="90000"/>
          </a:bodyPr>
          <a:lstStyle/>
          <a:p>
            <a:pPr algn="l">
              <a:spcBef>
                <a:spcPts val="2700"/>
              </a:spcBef>
              <a:spcAft>
                <a:spcPts val="1800"/>
              </a:spcAft>
            </a:pPr>
            <a:r>
              <a:rPr lang="de-CH" sz="5400" b="1" dirty="0">
                <a:latin typeface="Arial" panose="020B0604020202020204" pitchFamily="34" charset="0"/>
                <a:cs typeface="Arial" panose="020B0604020202020204" pitchFamily="34" charset="0"/>
              </a:rPr>
              <a:t>Nous vous remercions de l'intérêt que vous portez à notre travail de recherche et de formation continue !</a:t>
            </a:r>
            <a:br>
              <a:rPr lang="de-CH" dirty="0"/>
            </a:br>
            <a:br>
              <a:rPr lang="de-CH" sz="3000" dirty="0"/>
            </a:br>
            <a:r>
              <a:rPr lang="de-CH" sz="3000" dirty="0">
                <a:latin typeface="Arial" panose="020B0604020202020204" pitchFamily="34" charset="0"/>
                <a:cs typeface="Arial" panose="020B0604020202020204" pitchFamily="34" charset="0"/>
              </a:rPr>
              <a:t>Markus Gmür, professeur</a:t>
            </a:r>
            <a:br>
              <a:rPr lang="de-CH" sz="30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Institut pour le management des </a:t>
            </a:r>
            <a:r>
              <a:rPr lang="de-CH" sz="3600" dirty="0" err="1">
                <a:latin typeface="Arial" panose="020B0604020202020204" pitchFamily="34" charset="0"/>
                <a:cs typeface="Arial" panose="020B0604020202020204" pitchFamily="34" charset="0"/>
              </a:rPr>
              <a:t>associations</a:t>
            </a:r>
            <a:r>
              <a:rPr lang="de-CH" sz="3600" dirty="0">
                <a:latin typeface="Arial" panose="020B0604020202020204" pitchFamily="34" charset="0"/>
                <a:cs typeface="Arial" panose="020B0604020202020204" pitchFamily="34" charset="0"/>
              </a:rPr>
              <a:t>, </a:t>
            </a:r>
            <a:r>
              <a:rPr lang="de-CH" sz="3600" dirty="0" err="1">
                <a:latin typeface="Arial" panose="020B0604020202020204" pitchFamily="34" charset="0"/>
                <a:cs typeface="Arial" panose="020B0604020202020204" pitchFamily="34" charset="0"/>
              </a:rPr>
              <a:t>fondations</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et </a:t>
            </a:r>
            <a:r>
              <a:rPr lang="de-CH" sz="3600">
                <a:latin typeface="Arial" panose="020B0604020202020204" pitchFamily="34" charset="0"/>
                <a:cs typeface="Arial" panose="020B0604020202020204" pitchFamily="34" charset="0"/>
              </a:rPr>
              <a:t>coopératives </a:t>
            </a:r>
            <a:r>
              <a:rPr lang="de-CH" sz="3600" dirty="0">
                <a:latin typeface="Arial" panose="020B0604020202020204" pitchFamily="34" charset="0"/>
                <a:cs typeface="Arial" panose="020B0604020202020204" pitchFamily="34" charset="0"/>
              </a:rPr>
              <a:t>(VMI)</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Université de Fribourg/Freiburg</a:t>
            </a: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r>
              <a:rPr lang="de-CH" sz="4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www.vmi.ch</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https://www.vmi.ch/de/npo-wissen/npo-themen/ </a:t>
            </a:r>
            <a:br>
              <a:rPr lang="de-CH" sz="3000" dirty="0">
                <a:latin typeface="Arial" panose="020B0604020202020204" pitchFamily="34" charset="0"/>
                <a:cs typeface="Arial" panose="020B0604020202020204" pitchFamily="34" charset="0"/>
                <a:sym typeface="Wingdings" panose="05000000000000000000" pitchFamily="2" charset="2"/>
              </a:rPr>
            </a:br>
            <a:r>
              <a:rPr lang="de-CH" sz="3600" dirty="0">
                <a:latin typeface="Arial" panose="020B0604020202020204" pitchFamily="34" charset="0"/>
                <a:cs typeface="Arial" panose="020B0604020202020204" pitchFamily="34" charset="0"/>
                <a:sym typeface="Wingdings" panose="05000000000000000000" pitchFamily="2" charset="2"/>
              </a:rPr>
              <a:t>avec de nombreux téléchargements en libre accès !</a:t>
            </a: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Ou suivez-nous :</a:t>
            </a:r>
            <a:endParaRPr lang="fr-CH"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C162F2D2-D749-4C03-8894-72260B30F8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531" y="9064487"/>
            <a:ext cx="2406314" cy="745434"/>
          </a:xfrm>
          <a:prstGeom prst="rect">
            <a:avLst/>
          </a:prstGeom>
        </p:spPr>
      </p:pic>
      <p:pic>
        <p:nvPicPr>
          <p:cNvPr id="8" name="Grafik 7">
            <a:extLst>
              <a:ext uri="{FF2B5EF4-FFF2-40B4-BE49-F238E27FC236}">
                <a16:creationId xmlns:a16="http://schemas.microsoft.com/office/drawing/2014/main" id="{06D4FFC4-7043-4BFA-8337-35E5A93E06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773897" y="3829988"/>
            <a:ext cx="6111965" cy="4122776"/>
          </a:xfrm>
          <a:prstGeom prst="rect">
            <a:avLst/>
          </a:prstGeom>
        </p:spPr>
      </p:pic>
    </p:spTree>
    <p:extLst>
      <p:ext uri="{BB962C8B-B14F-4D97-AF65-F5344CB8AC3E}">
        <p14:creationId xmlns:p14="http://schemas.microsoft.com/office/powerpoint/2010/main" val="44979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838682" y="1399382"/>
            <a:ext cx="16420618" cy="1320939"/>
          </a:xfrm>
          <a:prstGeom prst="rect">
            <a:avLst/>
          </a:prstGeom>
        </p:spPr>
        <p:txBody>
          <a:bodyPr lIns="0" tIns="0" rIns="0" bIns="0" rtlCol="0" anchor="t">
            <a:spAutoFit/>
          </a:bodyPr>
          <a:lstStyle/>
          <a:p>
            <a:pPr algn="r">
              <a:lnSpc>
                <a:spcPts val="11200"/>
              </a:lnSpc>
            </a:pPr>
            <a:r>
              <a:rPr lang="fr-CH" sz="6000" dirty="0">
                <a:solidFill>
                  <a:srgbClr val="6D6D6D"/>
                </a:solidFill>
                <a:latin typeface="Angelica"/>
                <a:ea typeface="Angelica"/>
                <a:cs typeface="Angelica"/>
                <a:sym typeface="Angelica"/>
              </a:rPr>
              <a:t>Qu’est-ce que cela signifie pour la SCS </a:t>
            </a:r>
            <a:r>
              <a:rPr lang="en-US" sz="8000" dirty="0">
                <a:solidFill>
                  <a:srgbClr val="6D6D6D"/>
                </a:solidFill>
                <a:latin typeface="Angelica"/>
                <a:ea typeface="Angelica"/>
                <a:cs typeface="Angelica"/>
                <a:sym typeface="Angelica"/>
              </a:rPr>
              <a:t>?</a:t>
            </a:r>
          </a:p>
        </p:txBody>
      </p:sp>
      <p:sp>
        <p:nvSpPr>
          <p:cNvPr id="7" name="TextBox 7"/>
          <p:cNvSpPr txBox="1"/>
          <p:nvPr/>
        </p:nvSpPr>
        <p:spPr>
          <a:xfrm>
            <a:off x="1066800" y="2915451"/>
            <a:ext cx="12415197" cy="819199"/>
          </a:xfrm>
          <a:prstGeom prst="rect">
            <a:avLst/>
          </a:prstGeom>
        </p:spPr>
        <p:txBody>
          <a:bodyPr wrap="square" lIns="0" tIns="0" rIns="0" bIns="0" rtlCol="0" anchor="t">
            <a:spAutoFit/>
          </a:bodyPr>
          <a:lstStyle/>
          <a:p>
            <a:pPr algn="l">
              <a:lnSpc>
                <a:spcPts val="6999"/>
              </a:lnSpc>
            </a:pPr>
            <a:r>
              <a:rPr lang="en-US" sz="4999" dirty="0">
                <a:solidFill>
                  <a:srgbClr val="6D6D6D"/>
                </a:solidFill>
                <a:latin typeface="Arimo"/>
                <a:ea typeface="Arimo"/>
                <a:cs typeface="Arimo"/>
                <a:sym typeface="Arimo"/>
              </a:rPr>
              <a:t>Evolution des inscriptions dans le LOS</a:t>
            </a:r>
          </a:p>
        </p:txBody>
      </p:sp>
      <p:pic>
        <p:nvPicPr>
          <p:cNvPr id="8" name="Picture 8"/>
          <p:cNvPicPr>
            <a:picLocks noChangeAspect="1"/>
          </p:cNvPicPr>
          <p:nvPr/>
        </p:nvPicPr>
        <p:blipFill>
          <a:blip r:embed="rId8"/>
          <a:stretch>
            <a:fillRect/>
          </a:stretch>
        </p:blipFill>
        <p:spPr>
          <a:xfrm>
            <a:off x="-152400" y="2686349"/>
            <a:ext cx="18939750" cy="7698770"/>
          </a:xfrm>
          <a:prstGeom prst="rect">
            <a:avLst/>
          </a:prstGeom>
        </p:spPr>
      </p:pic>
      <p:sp>
        <p:nvSpPr>
          <p:cNvPr id="9" name="AutoShape 9"/>
          <p:cNvSpPr/>
          <p:nvPr/>
        </p:nvSpPr>
        <p:spPr>
          <a:xfrm>
            <a:off x="3590800" y="5162446"/>
            <a:ext cx="12038712" cy="1264153"/>
          </a:xfrm>
          <a:prstGeom prst="line">
            <a:avLst/>
          </a:prstGeom>
          <a:ln w="38100" cap="flat">
            <a:solidFill>
              <a:srgbClr val="E70814"/>
            </a:solidFill>
            <a:prstDash val="solid"/>
            <a:headEnd type="none" w="sm" len="sm"/>
            <a:tailEnd type="arrow" w="med" len="sm"/>
          </a:ln>
        </p:spPr>
        <p:txBody>
          <a:bodyPr/>
          <a:lstStyle/>
          <a:p>
            <a:endParaRPr lang="fr-C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838682" y="1399382"/>
            <a:ext cx="16420618" cy="1260025"/>
          </a:xfrm>
          <a:prstGeom prst="rect">
            <a:avLst/>
          </a:prstGeom>
        </p:spPr>
        <p:txBody>
          <a:bodyPr lIns="0" tIns="0" rIns="0" bIns="0" rtlCol="0" anchor="t">
            <a:spAutoFit/>
          </a:bodyPr>
          <a:lstStyle/>
          <a:p>
            <a:pPr algn="r">
              <a:lnSpc>
                <a:spcPts val="11200"/>
              </a:lnSpc>
            </a:pPr>
            <a:r>
              <a:rPr lang="fr-CH" sz="6000" dirty="0">
                <a:solidFill>
                  <a:srgbClr val="6D6D6D"/>
                </a:solidFill>
                <a:latin typeface="Angelica"/>
                <a:ea typeface="Angelica"/>
                <a:cs typeface="Angelica"/>
                <a:sym typeface="Angelica"/>
              </a:rPr>
              <a:t>Qu’est-ce que cela signifie pour la </a:t>
            </a:r>
            <a:r>
              <a:rPr lang="en-US" sz="6000" dirty="0">
                <a:solidFill>
                  <a:srgbClr val="6D6D6D"/>
                </a:solidFill>
                <a:latin typeface="Angelica"/>
                <a:ea typeface="Angelica"/>
                <a:cs typeface="Angelica"/>
                <a:sym typeface="Angelica"/>
              </a:rPr>
              <a:t>SCS ?</a:t>
            </a:r>
          </a:p>
        </p:txBody>
      </p:sp>
      <p:sp>
        <p:nvSpPr>
          <p:cNvPr id="7" name="TextBox 7"/>
          <p:cNvSpPr txBox="1"/>
          <p:nvPr/>
        </p:nvSpPr>
        <p:spPr>
          <a:xfrm>
            <a:off x="1028700" y="2915451"/>
            <a:ext cx="12453297" cy="813364"/>
          </a:xfrm>
          <a:prstGeom prst="rect">
            <a:avLst/>
          </a:prstGeom>
        </p:spPr>
        <p:txBody>
          <a:bodyPr lIns="0" tIns="0" rIns="0" bIns="0" rtlCol="0" anchor="t">
            <a:spAutoFit/>
          </a:bodyPr>
          <a:lstStyle/>
          <a:p>
            <a:pPr algn="l">
              <a:lnSpc>
                <a:spcPts val="6999"/>
              </a:lnSpc>
            </a:pPr>
            <a:r>
              <a:rPr lang="fr-CH" sz="4800" dirty="0">
                <a:solidFill>
                  <a:srgbClr val="6D6D6D"/>
                </a:solidFill>
                <a:latin typeface="Arimo"/>
                <a:ea typeface="Arimo"/>
                <a:cs typeface="Arimo"/>
                <a:sym typeface="Arimo"/>
              </a:rPr>
              <a:t>Evolution du nombre de membres de </a:t>
            </a:r>
            <a:r>
              <a:rPr lang="en-US" sz="4800" dirty="0">
                <a:solidFill>
                  <a:srgbClr val="6D6D6D"/>
                </a:solidFill>
                <a:latin typeface="Arimo"/>
                <a:ea typeface="Arimo"/>
                <a:cs typeface="Arimo"/>
                <a:sym typeface="Arimo"/>
              </a:rPr>
              <a:t>la SCS</a:t>
            </a:r>
          </a:p>
        </p:txBody>
      </p:sp>
      <p:pic>
        <p:nvPicPr>
          <p:cNvPr id="8" name="Picture 8"/>
          <p:cNvPicPr>
            <a:picLocks noChangeAspect="1"/>
          </p:cNvPicPr>
          <p:nvPr/>
        </p:nvPicPr>
        <p:blipFill>
          <a:blip r:embed="rId8"/>
          <a:stretch>
            <a:fillRect/>
          </a:stretch>
        </p:blipFill>
        <p:spPr>
          <a:xfrm>
            <a:off x="318355" y="2915451"/>
            <a:ext cx="19455077" cy="7902774"/>
          </a:xfrm>
          <a:prstGeom prst="rect">
            <a:avLst/>
          </a:prstGeom>
        </p:spPr>
      </p:pic>
      <p:sp>
        <p:nvSpPr>
          <p:cNvPr id="9" name="AutoShape 9"/>
          <p:cNvSpPr/>
          <p:nvPr/>
        </p:nvSpPr>
        <p:spPr>
          <a:xfrm>
            <a:off x="3733018" y="5996803"/>
            <a:ext cx="11959713" cy="0"/>
          </a:xfrm>
          <a:prstGeom prst="line">
            <a:avLst/>
          </a:prstGeom>
          <a:ln w="38100" cap="flat">
            <a:solidFill>
              <a:srgbClr val="E70814"/>
            </a:solidFill>
            <a:prstDash val="solid"/>
            <a:headEnd type="none" w="sm" len="sm"/>
            <a:tailEnd type="arrow" w="med" len="sm"/>
          </a:ln>
        </p:spPr>
        <p:txBody>
          <a:bodyPr/>
          <a:lstStyle/>
          <a:p>
            <a:endParaRPr lang="fr-C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838682" y="1399382"/>
            <a:ext cx="16420618" cy="1260025"/>
          </a:xfrm>
          <a:prstGeom prst="rect">
            <a:avLst/>
          </a:prstGeom>
        </p:spPr>
        <p:txBody>
          <a:bodyPr lIns="0" tIns="0" rIns="0" bIns="0" rtlCol="0" anchor="t">
            <a:spAutoFit/>
          </a:bodyPr>
          <a:lstStyle/>
          <a:p>
            <a:pPr algn="r">
              <a:lnSpc>
                <a:spcPts val="11200"/>
              </a:lnSpc>
            </a:pPr>
            <a:r>
              <a:rPr lang="fr-CH" sz="6000" dirty="0">
                <a:solidFill>
                  <a:srgbClr val="6D6D6D"/>
                </a:solidFill>
                <a:latin typeface="Angelica"/>
                <a:ea typeface="Angelica"/>
                <a:cs typeface="Angelica"/>
                <a:sym typeface="Angelica"/>
              </a:rPr>
              <a:t>Qu’est-ce que cela signifie pour la SCS?</a:t>
            </a:r>
          </a:p>
        </p:txBody>
      </p:sp>
      <p:sp>
        <p:nvSpPr>
          <p:cNvPr id="7" name="TextBox 7"/>
          <p:cNvSpPr txBox="1"/>
          <p:nvPr/>
        </p:nvSpPr>
        <p:spPr>
          <a:xfrm>
            <a:off x="1028700" y="2915451"/>
            <a:ext cx="12453297" cy="778355"/>
          </a:xfrm>
          <a:prstGeom prst="rect">
            <a:avLst/>
          </a:prstGeom>
        </p:spPr>
        <p:txBody>
          <a:bodyPr lIns="0" tIns="0" rIns="0" bIns="0" rtlCol="0" anchor="t">
            <a:spAutoFit/>
          </a:bodyPr>
          <a:lstStyle/>
          <a:p>
            <a:pPr algn="l">
              <a:lnSpc>
                <a:spcPts val="6999"/>
              </a:lnSpc>
            </a:pPr>
            <a:r>
              <a:rPr lang="fr-CH" sz="3600" dirty="0">
                <a:solidFill>
                  <a:srgbClr val="6D6D6D"/>
                </a:solidFill>
                <a:latin typeface="Arimo"/>
                <a:ea typeface="Arimo"/>
                <a:cs typeface="Arimo"/>
                <a:sym typeface="Arimo"/>
              </a:rPr>
              <a:t>Evolution du nombre de détenteurs de chiens en Suisse</a:t>
            </a:r>
          </a:p>
        </p:txBody>
      </p:sp>
      <p:pic>
        <p:nvPicPr>
          <p:cNvPr id="8" name="Picture 8"/>
          <p:cNvPicPr>
            <a:picLocks noChangeAspect="1"/>
          </p:cNvPicPr>
          <p:nvPr/>
        </p:nvPicPr>
        <p:blipFill>
          <a:blip r:embed="rId8"/>
          <a:stretch>
            <a:fillRect/>
          </a:stretch>
        </p:blipFill>
        <p:spPr>
          <a:xfrm>
            <a:off x="595900" y="3030089"/>
            <a:ext cx="19633037" cy="7925960"/>
          </a:xfrm>
          <a:prstGeom prst="rect">
            <a:avLst/>
          </a:prstGeom>
        </p:spPr>
      </p:pic>
      <p:sp>
        <p:nvSpPr>
          <p:cNvPr id="9" name="AutoShape 9"/>
          <p:cNvSpPr/>
          <p:nvPr/>
        </p:nvSpPr>
        <p:spPr>
          <a:xfrm flipV="1">
            <a:off x="3511791" y="5480258"/>
            <a:ext cx="12412793" cy="884907"/>
          </a:xfrm>
          <a:prstGeom prst="line">
            <a:avLst/>
          </a:prstGeom>
          <a:ln w="38100" cap="flat">
            <a:solidFill>
              <a:srgbClr val="E70814"/>
            </a:solidFill>
            <a:prstDash val="solid"/>
            <a:headEnd type="none" w="sm" len="sm"/>
            <a:tailEnd type="arrow" w="med" len="sm"/>
          </a:ln>
        </p:spPr>
        <p:txBody>
          <a:bodyPr/>
          <a:lstStyle/>
          <a:p>
            <a:endParaRPr lang="fr-C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261249" y="65540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Freeform 5"/>
          <p:cNvSpPr/>
          <p:nvPr/>
        </p:nvSpPr>
        <p:spPr>
          <a:xfrm>
            <a:off x="1139313" y="4764981"/>
            <a:ext cx="7097942" cy="2182617"/>
          </a:xfrm>
          <a:custGeom>
            <a:avLst/>
            <a:gdLst/>
            <a:ahLst/>
            <a:cxnLst/>
            <a:rect l="l" t="t" r="r" b="b"/>
            <a:pathLst>
              <a:path w="7097942" h="2182617">
                <a:moveTo>
                  <a:pt x="0" y="0"/>
                </a:moveTo>
                <a:lnTo>
                  <a:pt x="7097942" y="0"/>
                </a:lnTo>
                <a:lnTo>
                  <a:pt x="7097942" y="2182617"/>
                </a:lnTo>
                <a:lnTo>
                  <a:pt x="0" y="2182617"/>
                </a:lnTo>
                <a:lnTo>
                  <a:pt x="0" y="0"/>
                </a:lnTo>
                <a:close/>
              </a:path>
            </a:pathLst>
          </a:custGeom>
          <a:blipFill>
            <a:blip r:embed="rId6"/>
            <a:stretch>
              <a:fillRect/>
            </a:stretch>
          </a:blipFill>
          <a:ln w="19050" cap="sq">
            <a:solidFill>
              <a:srgbClr val="000000"/>
            </a:solidFill>
            <a:prstDash val="solid"/>
            <a:miter/>
          </a:ln>
        </p:spPr>
        <p:txBody>
          <a:bodyPr/>
          <a:lstStyle/>
          <a:p>
            <a:endParaRPr lang="fr-CH"/>
          </a:p>
        </p:txBody>
      </p:sp>
      <p:sp>
        <p:nvSpPr>
          <p:cNvPr id="6" name="Freeform 6"/>
          <p:cNvSpPr/>
          <p:nvPr/>
        </p:nvSpPr>
        <p:spPr>
          <a:xfrm>
            <a:off x="9090525" y="4764981"/>
            <a:ext cx="7591712" cy="2182617"/>
          </a:xfrm>
          <a:custGeom>
            <a:avLst/>
            <a:gdLst/>
            <a:ahLst/>
            <a:cxnLst/>
            <a:rect l="l" t="t" r="r" b="b"/>
            <a:pathLst>
              <a:path w="7591712" h="2182617">
                <a:moveTo>
                  <a:pt x="0" y="0"/>
                </a:moveTo>
                <a:lnTo>
                  <a:pt x="7591712" y="0"/>
                </a:lnTo>
                <a:lnTo>
                  <a:pt x="7591712" y="2182617"/>
                </a:lnTo>
                <a:lnTo>
                  <a:pt x="0" y="2182617"/>
                </a:lnTo>
                <a:lnTo>
                  <a:pt x="0" y="0"/>
                </a:lnTo>
                <a:close/>
              </a:path>
            </a:pathLst>
          </a:custGeom>
          <a:blipFill>
            <a:blip r:embed="rId7"/>
            <a:stretch>
              <a:fillRect/>
            </a:stretch>
          </a:blipFill>
          <a:ln w="19050" cap="sq">
            <a:solidFill>
              <a:srgbClr val="000000"/>
            </a:solidFill>
            <a:prstDash val="solid"/>
            <a:miter/>
          </a:ln>
        </p:spPr>
        <p:txBody>
          <a:bodyPr/>
          <a:lstStyle/>
          <a:p>
            <a:endParaRPr lang="fr-CH"/>
          </a:p>
        </p:txBody>
      </p:sp>
      <p:sp>
        <p:nvSpPr>
          <p:cNvPr id="7" name="Freeform 7"/>
          <p:cNvSpPr/>
          <p:nvPr/>
        </p:nvSpPr>
        <p:spPr>
          <a:xfrm>
            <a:off x="1139313" y="7662539"/>
            <a:ext cx="7046189" cy="2069818"/>
          </a:xfrm>
          <a:custGeom>
            <a:avLst/>
            <a:gdLst/>
            <a:ahLst/>
            <a:cxnLst/>
            <a:rect l="l" t="t" r="r" b="b"/>
            <a:pathLst>
              <a:path w="7046189" h="2069818">
                <a:moveTo>
                  <a:pt x="0" y="0"/>
                </a:moveTo>
                <a:lnTo>
                  <a:pt x="7046189" y="0"/>
                </a:lnTo>
                <a:lnTo>
                  <a:pt x="7046189" y="2069818"/>
                </a:lnTo>
                <a:lnTo>
                  <a:pt x="0" y="2069818"/>
                </a:lnTo>
                <a:lnTo>
                  <a:pt x="0" y="0"/>
                </a:lnTo>
                <a:close/>
              </a:path>
            </a:pathLst>
          </a:custGeom>
          <a:blipFill>
            <a:blip r:embed="rId8"/>
            <a:stretch>
              <a:fillRect/>
            </a:stretch>
          </a:blipFill>
          <a:ln w="19050" cap="sq">
            <a:solidFill>
              <a:srgbClr val="000000"/>
            </a:solidFill>
            <a:prstDash val="solid"/>
            <a:miter/>
          </a:ln>
        </p:spPr>
        <p:txBody>
          <a:bodyPr/>
          <a:lstStyle/>
          <a:p>
            <a:endParaRPr lang="fr-CH"/>
          </a:p>
        </p:txBody>
      </p:sp>
      <p:sp>
        <p:nvSpPr>
          <p:cNvPr id="8" name="TextBox 8"/>
          <p:cNvSpPr txBox="1"/>
          <p:nvPr/>
        </p:nvSpPr>
        <p:spPr>
          <a:xfrm>
            <a:off x="1139313" y="1452216"/>
            <a:ext cx="15902424" cy="2786468"/>
          </a:xfrm>
          <a:prstGeom prst="rect">
            <a:avLst/>
          </a:prstGeom>
        </p:spPr>
        <p:txBody>
          <a:bodyPr lIns="0" tIns="0" rIns="0" bIns="0" rtlCol="0" anchor="t">
            <a:spAutoFit/>
          </a:bodyPr>
          <a:lstStyle/>
          <a:p>
            <a:pPr algn="l">
              <a:lnSpc>
                <a:spcPts val="5599"/>
              </a:lnSpc>
            </a:pPr>
            <a:r>
              <a:rPr lang="fr-CH" sz="3200" dirty="0">
                <a:solidFill>
                  <a:srgbClr val="6D6D6D"/>
                </a:solidFill>
                <a:latin typeface="Arimo"/>
                <a:ea typeface="Arimo"/>
                <a:cs typeface="Arimo"/>
                <a:sym typeface="Arimo"/>
              </a:rPr>
              <a:t>Vous pouvez constater que si l’on considère la population canine, il s’agit d’un marché en croissance pour lequel nous perdons régulièrement des parts de marché. La tendance apparaît clairement. Que devons-nous, que pouvons-nous faire pour lutter là-contre</a:t>
            </a:r>
            <a:r>
              <a:rPr lang="en-US" sz="3200" dirty="0">
                <a:solidFill>
                  <a:srgbClr val="6D6D6D"/>
                </a:solidFill>
                <a:latin typeface="Arimo"/>
                <a:ea typeface="Arimo"/>
                <a:cs typeface="Arimo"/>
                <a:sym typeface="Arimo"/>
              </a:rPr>
              <a:t>. </a:t>
            </a:r>
            <a:endParaRPr lang="en-US" sz="3999" dirty="0">
              <a:solidFill>
                <a:srgbClr val="6D6D6D"/>
              </a:solidFill>
              <a:latin typeface="Arimo"/>
              <a:ea typeface="Arimo"/>
              <a:cs typeface="Arimo"/>
              <a:sym typeface="Arimo"/>
            </a:endParaRPr>
          </a:p>
        </p:txBody>
      </p:sp>
      <p:sp>
        <p:nvSpPr>
          <p:cNvPr id="9" name="TextBox 9"/>
          <p:cNvSpPr txBox="1"/>
          <p:nvPr/>
        </p:nvSpPr>
        <p:spPr>
          <a:xfrm>
            <a:off x="1139313" y="6951130"/>
            <a:ext cx="6800521" cy="327718"/>
          </a:xfrm>
          <a:prstGeom prst="rect">
            <a:avLst/>
          </a:prstGeom>
        </p:spPr>
        <p:txBody>
          <a:bodyPr lIns="0" tIns="0" rIns="0" bIns="0" rtlCol="0" anchor="t">
            <a:spAutoFit/>
          </a:bodyPr>
          <a:lstStyle/>
          <a:p>
            <a:pPr algn="l">
              <a:lnSpc>
                <a:spcPts val="2800"/>
              </a:lnSpc>
            </a:pPr>
            <a:r>
              <a:rPr lang="en-US" sz="2000" dirty="0">
                <a:solidFill>
                  <a:srgbClr val="6D6D6D"/>
                </a:solidFill>
                <a:latin typeface="Arimo"/>
                <a:ea typeface="Arimo"/>
                <a:cs typeface="Arimo"/>
                <a:sym typeface="Arimo"/>
              </a:rPr>
              <a:t>Tendance des inscriptions dans le LOS</a:t>
            </a:r>
          </a:p>
        </p:txBody>
      </p:sp>
      <p:sp>
        <p:nvSpPr>
          <p:cNvPr id="10" name="TextBox 10"/>
          <p:cNvSpPr txBox="1"/>
          <p:nvPr/>
        </p:nvSpPr>
        <p:spPr>
          <a:xfrm>
            <a:off x="1139313" y="9732357"/>
            <a:ext cx="6800521" cy="327718"/>
          </a:xfrm>
          <a:prstGeom prst="rect">
            <a:avLst/>
          </a:prstGeom>
        </p:spPr>
        <p:txBody>
          <a:bodyPr lIns="0" tIns="0" rIns="0" bIns="0" rtlCol="0" anchor="t">
            <a:spAutoFit/>
          </a:bodyPr>
          <a:lstStyle/>
          <a:p>
            <a:pPr algn="l">
              <a:lnSpc>
                <a:spcPts val="2800"/>
              </a:lnSpc>
            </a:pPr>
            <a:r>
              <a:rPr lang="en-US" sz="2000" dirty="0">
                <a:solidFill>
                  <a:srgbClr val="6D6D6D"/>
                </a:solidFill>
                <a:latin typeface="Arimo"/>
                <a:ea typeface="Arimo"/>
                <a:cs typeface="Arimo"/>
                <a:sym typeface="Arimo"/>
              </a:rPr>
              <a:t>Tendance du </a:t>
            </a:r>
            <a:r>
              <a:rPr lang="en-US" sz="2000" dirty="0" err="1">
                <a:solidFill>
                  <a:srgbClr val="6D6D6D"/>
                </a:solidFill>
                <a:latin typeface="Arimo"/>
                <a:ea typeface="Arimo"/>
                <a:cs typeface="Arimo"/>
                <a:sym typeface="Arimo"/>
              </a:rPr>
              <a:t>nombre</a:t>
            </a:r>
            <a:r>
              <a:rPr lang="en-US" sz="2000" dirty="0">
                <a:solidFill>
                  <a:srgbClr val="6D6D6D"/>
                </a:solidFill>
                <a:latin typeface="Arimo"/>
                <a:ea typeface="Arimo"/>
                <a:cs typeface="Arimo"/>
                <a:sym typeface="Arimo"/>
              </a:rPr>
              <a:t> de </a:t>
            </a:r>
            <a:r>
              <a:rPr lang="en-US" sz="2000" dirty="0" err="1">
                <a:solidFill>
                  <a:srgbClr val="6D6D6D"/>
                </a:solidFill>
                <a:latin typeface="Arimo"/>
                <a:ea typeface="Arimo"/>
                <a:cs typeface="Arimo"/>
                <a:sym typeface="Arimo"/>
              </a:rPr>
              <a:t>membres</a:t>
            </a:r>
            <a:r>
              <a:rPr lang="en-US" sz="2000" dirty="0">
                <a:solidFill>
                  <a:srgbClr val="6D6D6D"/>
                </a:solidFill>
                <a:latin typeface="Arimo"/>
                <a:ea typeface="Arimo"/>
                <a:cs typeface="Arimo"/>
                <a:sym typeface="Arimo"/>
              </a:rPr>
              <a:t> de la SCS</a:t>
            </a:r>
          </a:p>
        </p:txBody>
      </p:sp>
      <p:sp>
        <p:nvSpPr>
          <p:cNvPr id="11" name="TextBox 11"/>
          <p:cNvSpPr txBox="1"/>
          <p:nvPr/>
        </p:nvSpPr>
        <p:spPr>
          <a:xfrm>
            <a:off x="9090525" y="6951130"/>
            <a:ext cx="6800521" cy="327718"/>
          </a:xfrm>
          <a:prstGeom prst="rect">
            <a:avLst/>
          </a:prstGeom>
        </p:spPr>
        <p:txBody>
          <a:bodyPr lIns="0" tIns="0" rIns="0" bIns="0" rtlCol="0" anchor="t">
            <a:spAutoFit/>
          </a:bodyPr>
          <a:lstStyle/>
          <a:p>
            <a:pPr algn="l">
              <a:lnSpc>
                <a:spcPts val="2800"/>
              </a:lnSpc>
            </a:pPr>
            <a:r>
              <a:rPr lang="en-US" sz="2000" dirty="0">
                <a:solidFill>
                  <a:srgbClr val="6D6D6D"/>
                </a:solidFill>
                <a:latin typeface="Arimo"/>
                <a:ea typeface="Arimo"/>
                <a:cs typeface="Arimo"/>
                <a:sym typeface="Arimo"/>
              </a:rPr>
              <a:t>Tendance des </a:t>
            </a:r>
            <a:r>
              <a:rPr lang="en-US" sz="2000" dirty="0" err="1">
                <a:solidFill>
                  <a:srgbClr val="6D6D6D"/>
                </a:solidFill>
                <a:latin typeface="Arimo"/>
                <a:ea typeface="Arimo"/>
                <a:cs typeface="Arimo"/>
                <a:sym typeface="Arimo"/>
              </a:rPr>
              <a:t>détenteurs</a:t>
            </a:r>
            <a:r>
              <a:rPr lang="en-US" sz="2000" dirty="0">
                <a:solidFill>
                  <a:srgbClr val="6D6D6D"/>
                </a:solidFill>
                <a:latin typeface="Arimo"/>
                <a:ea typeface="Arimo"/>
                <a:cs typeface="Arimo"/>
                <a:sym typeface="Arimo"/>
              </a:rPr>
              <a:t> de </a:t>
            </a:r>
            <a:r>
              <a:rPr lang="en-US" sz="2000" dirty="0" err="1">
                <a:solidFill>
                  <a:srgbClr val="6D6D6D"/>
                </a:solidFill>
                <a:latin typeface="Arimo"/>
                <a:ea typeface="Arimo"/>
                <a:cs typeface="Arimo"/>
                <a:sym typeface="Arimo"/>
              </a:rPr>
              <a:t>chiens</a:t>
            </a:r>
            <a:r>
              <a:rPr lang="en-US" sz="2000" dirty="0">
                <a:solidFill>
                  <a:srgbClr val="6D6D6D"/>
                </a:solidFill>
                <a:latin typeface="Arimo"/>
                <a:ea typeface="Arimo"/>
                <a:cs typeface="Arimo"/>
                <a:sym typeface="Arimo"/>
              </a:rPr>
              <a:t> </a:t>
            </a:r>
            <a:r>
              <a:rPr lang="en-US" sz="2000" dirty="0" err="1">
                <a:solidFill>
                  <a:srgbClr val="6D6D6D"/>
                </a:solidFill>
                <a:latin typeface="Arimo"/>
                <a:ea typeface="Arimo"/>
                <a:cs typeface="Arimo"/>
                <a:sym typeface="Arimo"/>
              </a:rPr>
              <a:t>en</a:t>
            </a:r>
            <a:r>
              <a:rPr lang="en-US" sz="2000" dirty="0">
                <a:solidFill>
                  <a:srgbClr val="6D6D6D"/>
                </a:solidFill>
                <a:latin typeface="Arimo"/>
                <a:ea typeface="Arimo"/>
                <a:cs typeface="Arimo"/>
                <a:sym typeface="Arimo"/>
              </a:rPr>
              <a:t> Suisse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159747" y="101925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TextBox 5"/>
          <p:cNvSpPr txBox="1"/>
          <p:nvPr/>
        </p:nvSpPr>
        <p:spPr>
          <a:xfrm>
            <a:off x="762000" y="3352941"/>
            <a:ext cx="16230600" cy="5682389"/>
          </a:xfrm>
          <a:prstGeom prst="rect">
            <a:avLst/>
          </a:prstGeom>
        </p:spPr>
        <p:txBody>
          <a:bodyPr lIns="0" tIns="0" rIns="0" bIns="0" rtlCol="0" anchor="t">
            <a:spAutoFit/>
          </a:bodyPr>
          <a:lstStyle/>
          <a:p>
            <a:pPr marL="863599" lvl="1" indent="-431800" algn="l">
              <a:lnSpc>
                <a:spcPts val="5599"/>
              </a:lnSpc>
              <a:buFont typeface="Arial"/>
              <a:buChar char="•"/>
            </a:pPr>
            <a:r>
              <a:rPr lang="fr-CH" sz="3999" dirty="0">
                <a:solidFill>
                  <a:srgbClr val="D69900"/>
                </a:solidFill>
                <a:latin typeface="Arimo"/>
                <a:ea typeface="Arimo"/>
                <a:cs typeface="Arimo"/>
                <a:sym typeface="Arimo"/>
              </a:rPr>
              <a:t>Individualisation</a:t>
            </a:r>
            <a:r>
              <a:rPr lang="fr-CH" sz="3999" dirty="0">
                <a:solidFill>
                  <a:srgbClr val="6D6D6D"/>
                </a:solidFill>
                <a:latin typeface="Arimo"/>
                <a:ea typeface="Arimo"/>
                <a:cs typeface="Arimo"/>
                <a:sym typeface="Arimo"/>
              </a:rPr>
              <a:t>: Plus de loisirs personnels, moins d’activités associatives collectives</a:t>
            </a:r>
          </a:p>
          <a:p>
            <a:pPr marL="863599" lvl="1" indent="-431800" algn="l">
              <a:lnSpc>
                <a:spcPts val="5599"/>
              </a:lnSpc>
              <a:buFont typeface="Arial"/>
              <a:buChar char="•"/>
            </a:pPr>
            <a:r>
              <a:rPr lang="fr-CH" sz="3999" dirty="0">
                <a:solidFill>
                  <a:srgbClr val="D69900"/>
                </a:solidFill>
                <a:latin typeface="Arimo"/>
                <a:ea typeface="Arimo"/>
                <a:cs typeface="Arimo"/>
                <a:sym typeface="Arimo"/>
              </a:rPr>
              <a:t>Transformation numérique</a:t>
            </a:r>
            <a:r>
              <a:rPr lang="fr-CH" sz="3999" dirty="0">
                <a:solidFill>
                  <a:srgbClr val="6D6D6D"/>
                </a:solidFill>
                <a:latin typeface="Arimo"/>
                <a:ea typeface="Arimo"/>
                <a:cs typeface="Arimo"/>
                <a:sym typeface="Arimo"/>
              </a:rPr>
              <a:t>: Entraînements en ligne, réseaux numériques, communauté des réseaux sociaux</a:t>
            </a:r>
          </a:p>
          <a:p>
            <a:pPr marL="863599" lvl="1" indent="-431800" algn="l">
              <a:lnSpc>
                <a:spcPts val="5599"/>
              </a:lnSpc>
              <a:buFont typeface="Arial"/>
              <a:buChar char="•"/>
            </a:pPr>
            <a:r>
              <a:rPr lang="fr-CH" sz="3999" dirty="0">
                <a:solidFill>
                  <a:srgbClr val="D69900"/>
                </a:solidFill>
                <a:latin typeface="Arimo"/>
                <a:ea typeface="Arimo"/>
                <a:cs typeface="Arimo"/>
                <a:sym typeface="Arimo"/>
              </a:rPr>
              <a:t>Flexibilité</a:t>
            </a:r>
            <a:r>
              <a:rPr lang="fr-CH" sz="3999" dirty="0">
                <a:solidFill>
                  <a:srgbClr val="6D6D6D"/>
                </a:solidFill>
                <a:latin typeface="Arimo"/>
                <a:ea typeface="Arimo"/>
                <a:cs typeface="Arimo"/>
                <a:sym typeface="Arimo"/>
              </a:rPr>
              <a:t>: Moins de structures associatives fixes, désirs de temps d’entraînement ajustables</a:t>
            </a:r>
          </a:p>
          <a:p>
            <a:pPr marL="863599" lvl="1" indent="-431800" algn="l">
              <a:lnSpc>
                <a:spcPts val="5599"/>
              </a:lnSpc>
              <a:buFont typeface="Arial"/>
              <a:buChar char="•"/>
            </a:pPr>
            <a:r>
              <a:rPr lang="fr-CH" sz="3999" dirty="0">
                <a:solidFill>
                  <a:srgbClr val="D69900"/>
                </a:solidFill>
                <a:latin typeface="Arimo"/>
                <a:ea typeface="Arimo"/>
                <a:cs typeface="Arimo"/>
                <a:sym typeface="Arimo"/>
              </a:rPr>
              <a:t>Manque de temps</a:t>
            </a:r>
            <a:r>
              <a:rPr lang="fr-CH" sz="3999" dirty="0">
                <a:solidFill>
                  <a:srgbClr val="6D6D6D"/>
                </a:solidFill>
                <a:latin typeface="Arimo"/>
                <a:ea typeface="Arimo"/>
                <a:cs typeface="Arimo"/>
                <a:sym typeface="Arimo"/>
              </a:rPr>
              <a:t>: Charge professionnelle, moins de temps pour des rencontres régulières et des engagements associatifs fixes</a:t>
            </a:r>
            <a:r>
              <a:rPr lang="en-US" sz="3999" dirty="0">
                <a:solidFill>
                  <a:srgbClr val="6D6D6D"/>
                </a:solidFill>
                <a:latin typeface="Arimo"/>
                <a:ea typeface="Arimo"/>
                <a:cs typeface="Arimo"/>
                <a:sym typeface="Arimo"/>
              </a:rPr>
              <a:t>. </a:t>
            </a:r>
          </a:p>
        </p:txBody>
      </p:sp>
      <p:sp>
        <p:nvSpPr>
          <p:cNvPr id="6" name="TextBox 6"/>
          <p:cNvSpPr txBox="1"/>
          <p:nvPr/>
        </p:nvSpPr>
        <p:spPr>
          <a:xfrm>
            <a:off x="838682" y="1104900"/>
            <a:ext cx="16420618" cy="2051844"/>
          </a:xfrm>
          <a:prstGeom prst="rect">
            <a:avLst/>
          </a:prstGeom>
        </p:spPr>
        <p:txBody>
          <a:bodyPr lIns="0" tIns="0" rIns="0" bIns="0" rtlCol="0" anchor="t">
            <a:spAutoFit/>
          </a:bodyPr>
          <a:lstStyle/>
          <a:p>
            <a:pPr algn="r">
              <a:lnSpc>
                <a:spcPts val="8000"/>
              </a:lnSpc>
            </a:pPr>
            <a:r>
              <a:rPr lang="en-US" sz="8000" dirty="0">
                <a:solidFill>
                  <a:srgbClr val="6D6D6D"/>
                </a:solidFill>
                <a:latin typeface="Angelica"/>
                <a:ea typeface="Angelica"/>
                <a:cs typeface="Angelica"/>
                <a:sym typeface="Angelica"/>
              </a:rPr>
              <a:t>Evolution </a:t>
            </a:r>
            <a:r>
              <a:rPr lang="fr-CH" sz="8000" dirty="0">
                <a:solidFill>
                  <a:srgbClr val="6D6D6D"/>
                </a:solidFill>
                <a:latin typeface="Angelica"/>
                <a:ea typeface="Angelica"/>
                <a:cs typeface="Angelica"/>
                <a:sym typeface="Angelica"/>
              </a:rPr>
              <a:t>sociale</a:t>
            </a:r>
            <a:r>
              <a:rPr lang="en-US" sz="8000" dirty="0">
                <a:solidFill>
                  <a:srgbClr val="6D6D6D"/>
                </a:solidFill>
                <a:latin typeface="Angelica"/>
                <a:ea typeface="Angelica"/>
                <a:cs typeface="Angelica"/>
                <a:sym typeface="Angelica"/>
              </a:rPr>
              <a:t> et vie associative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dirty="0"/>
          </a:p>
        </p:txBody>
      </p:sp>
      <p:grpSp>
        <p:nvGrpSpPr>
          <p:cNvPr id="3" name="Group 3"/>
          <p:cNvGrpSpPr/>
          <p:nvPr/>
        </p:nvGrpSpPr>
        <p:grpSpPr>
          <a:xfrm>
            <a:off x="10781742" y="3439834"/>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dirty="0"/>
            </a:p>
          </p:txBody>
        </p:sp>
      </p:grpSp>
      <p:sp>
        <p:nvSpPr>
          <p:cNvPr id="5" name="TextBox 5"/>
          <p:cNvSpPr txBox="1"/>
          <p:nvPr/>
        </p:nvSpPr>
        <p:spPr>
          <a:xfrm>
            <a:off x="1079325" y="4111311"/>
            <a:ext cx="8949582" cy="3527953"/>
          </a:xfrm>
          <a:prstGeom prst="rect">
            <a:avLst/>
          </a:prstGeom>
        </p:spPr>
        <p:txBody>
          <a:bodyPr lIns="0" tIns="0" rIns="0" bIns="0" rtlCol="0" anchor="t">
            <a:spAutoFit/>
          </a:bodyPr>
          <a:lstStyle/>
          <a:p>
            <a:pPr algn="l">
              <a:lnSpc>
                <a:spcPts val="5599"/>
              </a:lnSpc>
            </a:pPr>
            <a:r>
              <a:rPr lang="en-US" sz="3600" dirty="0">
                <a:solidFill>
                  <a:srgbClr val="6D6D6D"/>
                </a:solidFill>
                <a:latin typeface="Arimo"/>
                <a:ea typeface="Arimo"/>
                <a:cs typeface="Arimo"/>
                <a:sym typeface="Arimo"/>
              </a:rPr>
              <a:t>à la Conférence des présidents de la SCS ! </a:t>
            </a:r>
          </a:p>
          <a:p>
            <a:pPr algn="l">
              <a:lnSpc>
                <a:spcPts val="5599"/>
              </a:lnSpc>
            </a:pPr>
            <a:endParaRPr lang="en-US" sz="3999" dirty="0">
              <a:solidFill>
                <a:srgbClr val="6D6D6D"/>
              </a:solidFill>
              <a:latin typeface="Arimo"/>
              <a:ea typeface="Arimo"/>
              <a:cs typeface="Arimo"/>
              <a:sym typeface="Arimo"/>
            </a:endParaRPr>
          </a:p>
          <a:p>
            <a:pPr algn="l">
              <a:lnSpc>
                <a:spcPts val="5599"/>
              </a:lnSpc>
            </a:pPr>
            <a:r>
              <a:rPr lang="en-US" sz="3999" dirty="0">
                <a:solidFill>
                  <a:srgbClr val="6D6D6D"/>
                </a:solidFill>
                <a:latin typeface="Arimo"/>
                <a:ea typeface="Arimo"/>
                <a:cs typeface="Arimo"/>
                <a:sym typeface="Arimo"/>
              </a:rPr>
              <a:t>Nous sommes très heureux de pouvoir vous accueillir tous personnellement au Centre de compétence Chien Suisse. </a:t>
            </a:r>
          </a:p>
        </p:txBody>
      </p:sp>
      <p:sp>
        <p:nvSpPr>
          <p:cNvPr id="6" name="TextBox 6"/>
          <p:cNvSpPr txBox="1"/>
          <p:nvPr/>
        </p:nvSpPr>
        <p:spPr>
          <a:xfrm>
            <a:off x="1079325" y="2006432"/>
            <a:ext cx="11063454" cy="1274451"/>
          </a:xfrm>
          <a:prstGeom prst="rect">
            <a:avLst/>
          </a:prstGeom>
        </p:spPr>
        <p:txBody>
          <a:bodyPr lIns="0" tIns="0" rIns="0" bIns="0" rtlCol="0" anchor="t">
            <a:spAutoFit/>
          </a:bodyPr>
          <a:lstStyle/>
          <a:p>
            <a:pPr algn="l">
              <a:lnSpc>
                <a:spcPts val="10832"/>
              </a:lnSpc>
            </a:pPr>
            <a:r>
              <a:rPr lang="en-US" sz="7737" dirty="0">
                <a:solidFill>
                  <a:srgbClr val="6D6D6D"/>
                </a:solidFill>
                <a:latin typeface="Angelica"/>
                <a:ea typeface="Angelica"/>
                <a:cs typeface="Angelica"/>
                <a:sym typeface="Angelica"/>
              </a:rPr>
              <a:t>Cordiale bienvenue</a:t>
            </a:r>
          </a:p>
        </p:txBody>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txBody>
          <a:bodyPr/>
          <a:lstStyle/>
          <a:p>
            <a:endParaRPr lang="fr-CH" dirty="0"/>
          </a:p>
        </p:txBody>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159747" y="101925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TextBox 5"/>
          <p:cNvSpPr txBox="1"/>
          <p:nvPr/>
        </p:nvSpPr>
        <p:spPr>
          <a:xfrm>
            <a:off x="1003986" y="3260747"/>
            <a:ext cx="16230600" cy="5682389"/>
          </a:xfrm>
          <a:prstGeom prst="rect">
            <a:avLst/>
          </a:prstGeom>
        </p:spPr>
        <p:txBody>
          <a:bodyPr lIns="0" tIns="0" rIns="0" bIns="0" rtlCol="0" anchor="t">
            <a:spAutoFit/>
          </a:bodyPr>
          <a:lstStyle/>
          <a:p>
            <a:pPr marL="863599" lvl="1" indent="-431800" algn="l">
              <a:lnSpc>
                <a:spcPts val="5599"/>
              </a:lnSpc>
              <a:buFont typeface="Arial"/>
              <a:buChar char="•"/>
            </a:pPr>
            <a:r>
              <a:rPr lang="fr-CH" sz="3999" dirty="0">
                <a:solidFill>
                  <a:srgbClr val="D69900"/>
                </a:solidFill>
                <a:latin typeface="Arimo"/>
                <a:ea typeface="Arimo"/>
                <a:cs typeface="Arimo"/>
                <a:sym typeface="Arimo"/>
              </a:rPr>
              <a:t>Possibilités de loisirs alternatives</a:t>
            </a:r>
            <a:r>
              <a:rPr lang="fr-CH" sz="3999" dirty="0">
                <a:solidFill>
                  <a:srgbClr val="6D6D6D"/>
                </a:solidFill>
                <a:latin typeface="Arimo"/>
                <a:ea typeface="Arimo"/>
                <a:cs typeface="Arimo"/>
                <a:sym typeface="Arimo"/>
              </a:rPr>
              <a:t>: Agility, </a:t>
            </a:r>
            <a:r>
              <a:rPr lang="fr-CH" sz="3999" dirty="0" err="1">
                <a:solidFill>
                  <a:srgbClr val="6D6D6D"/>
                </a:solidFill>
                <a:latin typeface="Arimo"/>
                <a:ea typeface="Arimo"/>
                <a:cs typeface="Arimo"/>
                <a:sym typeface="Arimo"/>
              </a:rPr>
              <a:t>Canicross</a:t>
            </a:r>
            <a:r>
              <a:rPr lang="fr-CH" sz="3999" dirty="0">
                <a:solidFill>
                  <a:srgbClr val="6D6D6D"/>
                </a:solidFill>
                <a:latin typeface="Arimo"/>
                <a:ea typeface="Arimo"/>
                <a:cs typeface="Arimo"/>
                <a:sym typeface="Arimo"/>
              </a:rPr>
              <a:t>, Sport canin, en-dehors des sociétés traditionnelles</a:t>
            </a:r>
          </a:p>
          <a:p>
            <a:pPr marL="863599" lvl="1" indent="-431800" algn="l">
              <a:lnSpc>
                <a:spcPts val="5599"/>
              </a:lnSpc>
              <a:buFont typeface="Arial"/>
              <a:buChar char="•"/>
            </a:pPr>
            <a:r>
              <a:rPr lang="fr-CH" sz="3999" dirty="0">
                <a:solidFill>
                  <a:srgbClr val="D69900"/>
                </a:solidFill>
                <a:latin typeface="Arimo"/>
                <a:ea typeface="Arimo"/>
                <a:cs typeface="Arimo"/>
                <a:sym typeface="Arimo"/>
              </a:rPr>
              <a:t>Urbanisation</a:t>
            </a:r>
            <a:r>
              <a:rPr lang="fr-CH" sz="3999" dirty="0">
                <a:solidFill>
                  <a:srgbClr val="6D6D6D"/>
                </a:solidFill>
                <a:latin typeface="Arimo"/>
                <a:ea typeface="Arimo"/>
                <a:cs typeface="Arimo"/>
                <a:sym typeface="Arimo"/>
              </a:rPr>
              <a:t>: Moins besoin d’offres associatives locales, diversité croissante dans les grandes villes </a:t>
            </a:r>
          </a:p>
          <a:p>
            <a:pPr marL="863599" lvl="1" indent="-431800" algn="l">
              <a:lnSpc>
                <a:spcPts val="5599"/>
              </a:lnSpc>
              <a:buFont typeface="Arial"/>
              <a:buChar char="•"/>
            </a:pPr>
            <a:r>
              <a:rPr lang="fr-CH" sz="3999" dirty="0">
                <a:solidFill>
                  <a:srgbClr val="D69900"/>
                </a:solidFill>
                <a:latin typeface="Arimo"/>
                <a:ea typeface="Arimo"/>
                <a:cs typeface="Arimo"/>
                <a:sym typeface="Arimo"/>
              </a:rPr>
              <a:t>Réalisation personnelle</a:t>
            </a:r>
            <a:r>
              <a:rPr lang="fr-CH" sz="3999" dirty="0">
                <a:solidFill>
                  <a:srgbClr val="6D6D6D"/>
                </a:solidFill>
                <a:latin typeface="Arimo"/>
                <a:ea typeface="Arimo"/>
                <a:cs typeface="Arimo"/>
                <a:sym typeface="Arimo"/>
              </a:rPr>
              <a:t>: Les détenteurs de chiens privilégient les offres sur mesure et l’accompagnement individuel</a:t>
            </a:r>
          </a:p>
          <a:p>
            <a:pPr marL="863599" lvl="1" indent="-431800" algn="l">
              <a:lnSpc>
                <a:spcPts val="5599"/>
              </a:lnSpc>
              <a:buFont typeface="Arial"/>
              <a:buChar char="•"/>
            </a:pPr>
            <a:r>
              <a:rPr lang="fr-CH" sz="3999" dirty="0">
                <a:solidFill>
                  <a:srgbClr val="D69900"/>
                </a:solidFill>
                <a:latin typeface="Arimo"/>
                <a:ea typeface="Arimo"/>
                <a:cs typeface="Arimo"/>
                <a:sym typeface="Arimo"/>
              </a:rPr>
              <a:t>Nouvelles formes sociétales</a:t>
            </a:r>
            <a:r>
              <a:rPr lang="fr-CH" sz="3999" dirty="0">
                <a:solidFill>
                  <a:srgbClr val="6D6D6D"/>
                </a:solidFill>
                <a:latin typeface="Arimo"/>
                <a:ea typeface="Arimo"/>
                <a:cs typeface="Arimo"/>
                <a:sym typeface="Arimo"/>
              </a:rPr>
              <a:t>: Rencontres de chiens spontanées, événements et rencontres au lieu d’activités associatives formelles</a:t>
            </a:r>
            <a:r>
              <a:rPr lang="en-US" sz="3999" dirty="0">
                <a:solidFill>
                  <a:srgbClr val="6D6D6D"/>
                </a:solidFill>
                <a:latin typeface="Arimo"/>
                <a:ea typeface="Arimo"/>
                <a:cs typeface="Arimo"/>
                <a:sym typeface="Arimo"/>
              </a:rPr>
              <a:t>. </a:t>
            </a:r>
          </a:p>
        </p:txBody>
      </p:sp>
      <p:sp>
        <p:nvSpPr>
          <p:cNvPr id="6" name="TextBox 6"/>
          <p:cNvSpPr txBox="1"/>
          <p:nvPr/>
        </p:nvSpPr>
        <p:spPr>
          <a:xfrm>
            <a:off x="838682" y="1104900"/>
            <a:ext cx="16420618" cy="2051844"/>
          </a:xfrm>
          <a:prstGeom prst="rect">
            <a:avLst/>
          </a:prstGeom>
        </p:spPr>
        <p:txBody>
          <a:bodyPr lIns="0" tIns="0" rIns="0" bIns="0" rtlCol="0" anchor="t">
            <a:spAutoFit/>
          </a:bodyPr>
          <a:lstStyle/>
          <a:p>
            <a:pPr algn="r">
              <a:lnSpc>
                <a:spcPts val="8000"/>
              </a:lnSpc>
            </a:pPr>
            <a:r>
              <a:rPr lang="en-US" sz="8000" dirty="0">
                <a:solidFill>
                  <a:srgbClr val="6D6D6D"/>
                </a:solidFill>
                <a:latin typeface="Angelica"/>
                <a:ea typeface="Angelica"/>
                <a:cs typeface="Angelica"/>
                <a:sym typeface="Angelica"/>
              </a:rPr>
              <a:t>Evolution </a:t>
            </a:r>
            <a:r>
              <a:rPr lang="en-US" sz="8000" dirty="0" err="1">
                <a:solidFill>
                  <a:srgbClr val="6D6D6D"/>
                </a:solidFill>
                <a:latin typeface="Angelica"/>
                <a:ea typeface="Angelica"/>
                <a:cs typeface="Angelica"/>
                <a:sym typeface="Angelica"/>
              </a:rPr>
              <a:t>sociale</a:t>
            </a:r>
            <a:r>
              <a:rPr lang="en-US" sz="8000" dirty="0">
                <a:solidFill>
                  <a:srgbClr val="6D6D6D"/>
                </a:solidFill>
                <a:latin typeface="Angelica"/>
                <a:ea typeface="Angelica"/>
                <a:cs typeface="Angelica"/>
                <a:sym typeface="Angelica"/>
              </a:rPr>
              <a:t> et vie associative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261249" y="65540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Freeform 5"/>
          <p:cNvSpPr/>
          <p:nvPr/>
        </p:nvSpPr>
        <p:spPr>
          <a:xfrm>
            <a:off x="6042628" y="5761986"/>
            <a:ext cx="6202744" cy="4132578"/>
          </a:xfrm>
          <a:custGeom>
            <a:avLst/>
            <a:gdLst/>
            <a:ahLst/>
            <a:cxnLst/>
            <a:rect l="l" t="t" r="r" b="b"/>
            <a:pathLst>
              <a:path w="6202744" h="4132578">
                <a:moveTo>
                  <a:pt x="0" y="0"/>
                </a:moveTo>
                <a:lnTo>
                  <a:pt x="6202744" y="0"/>
                </a:lnTo>
                <a:lnTo>
                  <a:pt x="6202744" y="4132578"/>
                </a:lnTo>
                <a:lnTo>
                  <a:pt x="0" y="4132578"/>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1066800" y="3871584"/>
            <a:ext cx="16230600" cy="1373518"/>
          </a:xfrm>
          <a:prstGeom prst="rect">
            <a:avLst/>
          </a:prstGeom>
        </p:spPr>
        <p:txBody>
          <a:bodyPr lIns="0" tIns="0" rIns="0" bIns="0" rtlCol="0" anchor="t">
            <a:spAutoFit/>
          </a:bodyPr>
          <a:lstStyle/>
          <a:p>
            <a:pPr marL="863599" lvl="1" indent="-431800" algn="l">
              <a:lnSpc>
                <a:spcPts val="5599"/>
              </a:lnSpc>
              <a:buFont typeface="Arial"/>
              <a:buChar char="•"/>
            </a:pPr>
            <a:r>
              <a:rPr lang="fr-CH" sz="3999" dirty="0">
                <a:solidFill>
                  <a:srgbClr val="D69900"/>
                </a:solidFill>
                <a:latin typeface="Arimo"/>
                <a:ea typeface="Arimo"/>
                <a:cs typeface="Arimo"/>
                <a:sym typeface="Arimo"/>
              </a:rPr>
              <a:t>Avenir des sociétés canines</a:t>
            </a:r>
            <a:r>
              <a:rPr lang="fr-CH" sz="3999" dirty="0">
                <a:solidFill>
                  <a:srgbClr val="6D6D6D"/>
                </a:solidFill>
                <a:latin typeface="Arimo"/>
                <a:ea typeface="Arimo"/>
                <a:cs typeface="Arimo"/>
                <a:sym typeface="Arimo"/>
              </a:rPr>
              <a:t>: Adaptation aux tendances numériques, modèles flexibles, entraînement moderne. </a:t>
            </a:r>
          </a:p>
        </p:txBody>
      </p:sp>
      <p:sp>
        <p:nvSpPr>
          <p:cNvPr id="7" name="TextBox 7"/>
          <p:cNvSpPr txBox="1"/>
          <p:nvPr/>
        </p:nvSpPr>
        <p:spPr>
          <a:xfrm>
            <a:off x="762000" y="1592351"/>
            <a:ext cx="16383000" cy="2051844"/>
          </a:xfrm>
          <a:prstGeom prst="rect">
            <a:avLst/>
          </a:prstGeom>
        </p:spPr>
        <p:txBody>
          <a:bodyPr wrap="square" lIns="0" tIns="0" rIns="0" bIns="0" rtlCol="0" anchor="t">
            <a:spAutoFit/>
          </a:bodyPr>
          <a:lstStyle/>
          <a:p>
            <a:pPr algn="r">
              <a:lnSpc>
                <a:spcPts val="8000"/>
              </a:lnSpc>
            </a:pPr>
            <a:r>
              <a:rPr lang="en-US" sz="8000" dirty="0">
                <a:solidFill>
                  <a:srgbClr val="6D6D6D"/>
                </a:solidFill>
                <a:latin typeface="Angelica"/>
                <a:ea typeface="Angelica"/>
                <a:cs typeface="Angelica"/>
                <a:sym typeface="Angelica"/>
              </a:rPr>
              <a:t>Evolution </a:t>
            </a:r>
            <a:r>
              <a:rPr lang="en-US" sz="8000" dirty="0" err="1">
                <a:solidFill>
                  <a:srgbClr val="6D6D6D"/>
                </a:solidFill>
                <a:latin typeface="Angelica"/>
                <a:ea typeface="Angelica"/>
                <a:cs typeface="Angelica"/>
                <a:sym typeface="Angelica"/>
              </a:rPr>
              <a:t>sociale</a:t>
            </a:r>
            <a:r>
              <a:rPr lang="en-US" sz="8000" dirty="0">
                <a:solidFill>
                  <a:srgbClr val="6D6D6D"/>
                </a:solidFill>
                <a:latin typeface="Angelica"/>
                <a:ea typeface="Angelica"/>
                <a:cs typeface="Angelica"/>
                <a:sym typeface="Angelica"/>
              </a:rPr>
              <a:t> et vie associative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401102" y="1113655"/>
            <a:ext cx="14524936" cy="10088228"/>
          </a:xfrm>
          <a:custGeom>
            <a:avLst/>
            <a:gdLst/>
            <a:ahLst/>
            <a:cxnLst/>
            <a:rect l="l" t="t" r="r" b="b"/>
            <a:pathLst>
              <a:path w="14524936" h="10088228">
                <a:moveTo>
                  <a:pt x="0" y="0"/>
                </a:moveTo>
                <a:lnTo>
                  <a:pt x="14524937" y="0"/>
                </a:lnTo>
                <a:lnTo>
                  <a:pt x="14524937"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grpSp>
        <p:nvGrpSpPr>
          <p:cNvPr id="3" name="Group 3"/>
          <p:cNvGrpSpPr/>
          <p:nvPr/>
        </p:nvGrpSpPr>
        <p:grpSpPr>
          <a:xfrm>
            <a:off x="13510570" y="5207000"/>
            <a:ext cx="3923382" cy="350335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grpSp>
      <p:sp>
        <p:nvSpPr>
          <p:cNvPr id="5" name="TextBox 5"/>
          <p:cNvSpPr txBox="1"/>
          <p:nvPr/>
        </p:nvSpPr>
        <p:spPr>
          <a:xfrm>
            <a:off x="1028700" y="1452239"/>
            <a:ext cx="16230600" cy="8540351"/>
          </a:xfrm>
          <a:prstGeom prst="rect">
            <a:avLst/>
          </a:prstGeom>
        </p:spPr>
        <p:txBody>
          <a:bodyPr lIns="0" tIns="0" rIns="0" bIns="0" rtlCol="0" anchor="t">
            <a:spAutoFit/>
          </a:bodyPr>
          <a:lstStyle/>
          <a:p>
            <a:pPr algn="l">
              <a:lnSpc>
                <a:spcPts val="5599"/>
              </a:lnSpc>
            </a:pPr>
            <a:r>
              <a:rPr lang="fr-CH" sz="3500" dirty="0">
                <a:solidFill>
                  <a:srgbClr val="6D6D6D"/>
                </a:solidFill>
                <a:latin typeface="Arimo"/>
                <a:ea typeface="Arimo"/>
                <a:cs typeface="Arimo"/>
                <a:sym typeface="Arimo"/>
              </a:rPr>
              <a:t>Exemples de mesures: </a:t>
            </a:r>
          </a:p>
          <a:p>
            <a:pPr marL="863599" lvl="1" indent="-431800" algn="l">
              <a:lnSpc>
                <a:spcPts val="5599"/>
              </a:lnSpc>
              <a:buFont typeface="Arial"/>
              <a:buChar char="•"/>
            </a:pPr>
            <a:r>
              <a:rPr lang="fr-CH" sz="3500" dirty="0">
                <a:solidFill>
                  <a:srgbClr val="6D6D6D"/>
                </a:solidFill>
                <a:latin typeface="Arimo"/>
                <a:ea typeface="Arimo"/>
                <a:cs typeface="Arimo"/>
                <a:sym typeface="Arimo"/>
              </a:rPr>
              <a:t>Travail de relations publiques</a:t>
            </a:r>
          </a:p>
          <a:p>
            <a:pPr marL="863599" lvl="1" indent="-431800" algn="l">
              <a:lnSpc>
                <a:spcPts val="5599"/>
              </a:lnSpc>
              <a:buFont typeface="Arial"/>
              <a:buChar char="•"/>
            </a:pPr>
            <a:r>
              <a:rPr lang="fr-CH" sz="3500" dirty="0">
                <a:solidFill>
                  <a:srgbClr val="6D6D6D"/>
                </a:solidFill>
                <a:latin typeface="Arimo"/>
                <a:ea typeface="Arimo"/>
                <a:cs typeface="Arimo"/>
                <a:sym typeface="Arimo"/>
              </a:rPr>
              <a:t>Présence en ligne</a:t>
            </a:r>
          </a:p>
          <a:p>
            <a:pPr marL="863599" lvl="1" indent="-431800" algn="l">
              <a:lnSpc>
                <a:spcPts val="5599"/>
              </a:lnSpc>
              <a:buFont typeface="Arial"/>
              <a:buChar char="•"/>
            </a:pPr>
            <a:r>
              <a:rPr lang="fr-CH" sz="3500" dirty="0">
                <a:solidFill>
                  <a:srgbClr val="6D6D6D"/>
                </a:solidFill>
                <a:latin typeface="Arimo"/>
                <a:ea typeface="Arimo"/>
                <a:cs typeface="Arimo"/>
                <a:sym typeface="Arimo"/>
              </a:rPr>
              <a:t>Travail politique </a:t>
            </a:r>
          </a:p>
          <a:p>
            <a:pPr algn="l">
              <a:lnSpc>
                <a:spcPts val="5599"/>
              </a:lnSpc>
            </a:pPr>
            <a:r>
              <a:rPr lang="fr-CH" sz="3500" dirty="0">
                <a:solidFill>
                  <a:srgbClr val="6D6D6D"/>
                </a:solidFill>
                <a:latin typeface="Arimo"/>
                <a:ea typeface="Arimo"/>
                <a:cs typeface="Arimo"/>
                <a:sym typeface="Arimo"/>
              </a:rPr>
              <a:t>Nous avons fait beaucoup de choses, mais il reste encore du pain sur la planche: </a:t>
            </a:r>
          </a:p>
          <a:p>
            <a:pPr marL="863599" lvl="1" indent="-431800" algn="l">
              <a:lnSpc>
                <a:spcPts val="5599"/>
              </a:lnSpc>
              <a:buFont typeface="Arial"/>
              <a:buChar char="•"/>
            </a:pPr>
            <a:r>
              <a:rPr lang="fr-CH" sz="3500" dirty="0">
                <a:solidFill>
                  <a:srgbClr val="6D6D6D"/>
                </a:solidFill>
                <a:latin typeface="Arimo"/>
                <a:ea typeface="Arimo"/>
                <a:cs typeface="Arimo"/>
                <a:sym typeface="Arimo"/>
              </a:rPr>
              <a:t>Revue “Hund Schweiz” </a:t>
            </a:r>
          </a:p>
          <a:p>
            <a:pPr marL="863599" lvl="1" indent="-431800" algn="l">
              <a:lnSpc>
                <a:spcPts val="5599"/>
              </a:lnSpc>
              <a:buFont typeface="Arial"/>
              <a:buChar char="•"/>
            </a:pPr>
            <a:r>
              <a:rPr lang="fr-CH" sz="3500" dirty="0">
                <a:solidFill>
                  <a:srgbClr val="6D6D6D"/>
                </a:solidFill>
                <a:latin typeface="Arimo"/>
                <a:ea typeface="Arimo"/>
                <a:cs typeface="Arimo"/>
                <a:sym typeface="Arimo"/>
              </a:rPr>
              <a:t>Site Internet “Hund Schweiz” </a:t>
            </a:r>
          </a:p>
          <a:p>
            <a:pPr marL="863599" lvl="1" indent="-431800" algn="l">
              <a:lnSpc>
                <a:spcPts val="5599"/>
              </a:lnSpc>
              <a:buFont typeface="Arial"/>
              <a:buChar char="•"/>
            </a:pPr>
            <a:r>
              <a:rPr lang="fr-CH" sz="3500" dirty="0">
                <a:solidFill>
                  <a:srgbClr val="6D6D6D"/>
                </a:solidFill>
                <a:latin typeface="Arimo"/>
                <a:ea typeface="Arimo"/>
                <a:cs typeface="Arimo"/>
                <a:sym typeface="Arimo"/>
              </a:rPr>
              <a:t>Journée du chien</a:t>
            </a:r>
          </a:p>
          <a:p>
            <a:pPr marL="863599" lvl="1" indent="-431800" algn="l">
              <a:lnSpc>
                <a:spcPts val="5599"/>
              </a:lnSpc>
              <a:buFont typeface="Arial"/>
              <a:buChar char="•"/>
            </a:pPr>
            <a:r>
              <a:rPr lang="fr-CH" sz="3500" dirty="0" err="1">
                <a:solidFill>
                  <a:srgbClr val="6D6D6D"/>
                </a:solidFill>
                <a:latin typeface="Arimo"/>
                <a:ea typeface="Arimo"/>
                <a:cs typeface="Arimo"/>
                <a:sym typeface="Arimo"/>
              </a:rPr>
              <a:t>BeUnity</a:t>
            </a:r>
            <a:endParaRPr lang="fr-CH" sz="3500" dirty="0">
              <a:solidFill>
                <a:srgbClr val="6D6D6D"/>
              </a:solidFill>
              <a:latin typeface="Arimo"/>
              <a:ea typeface="Arimo"/>
              <a:cs typeface="Arimo"/>
              <a:sym typeface="Arimo"/>
            </a:endParaRPr>
          </a:p>
          <a:p>
            <a:pPr marL="863599" lvl="1" indent="-431800" algn="l">
              <a:lnSpc>
                <a:spcPts val="5599"/>
              </a:lnSpc>
              <a:buFont typeface="Arial"/>
              <a:buChar char="•"/>
            </a:pPr>
            <a:r>
              <a:rPr lang="fr-CH" sz="3500" dirty="0">
                <a:solidFill>
                  <a:srgbClr val="6D6D6D"/>
                </a:solidFill>
                <a:latin typeface="Arimo"/>
                <a:ea typeface="Arimo"/>
                <a:cs typeface="Arimo"/>
                <a:sym typeface="Arimo"/>
              </a:rPr>
              <a:t>Foire “Hund” à Winterthur </a:t>
            </a:r>
          </a:p>
          <a:p>
            <a:pPr marL="863599" lvl="1" indent="-431800" algn="l">
              <a:lnSpc>
                <a:spcPts val="5599"/>
              </a:lnSpc>
              <a:buFont typeface="Arial"/>
              <a:buChar char="•"/>
            </a:pPr>
            <a:r>
              <a:rPr lang="fr-CH" sz="3500" dirty="0">
                <a:solidFill>
                  <a:srgbClr val="6D6D6D"/>
                </a:solidFill>
                <a:latin typeface="Arimo"/>
                <a:ea typeface="Arimo"/>
                <a:cs typeface="Arimo"/>
                <a:sym typeface="Arimo"/>
              </a:rPr>
              <a:t>Affiliation en tant que membre bienfaiteur</a:t>
            </a:r>
          </a:p>
          <a:p>
            <a:pPr marL="863599" lvl="1" indent="-431800" algn="l">
              <a:lnSpc>
                <a:spcPts val="5599"/>
              </a:lnSpc>
              <a:buFont typeface="Arial"/>
              <a:buChar char="•"/>
            </a:pPr>
            <a:r>
              <a:rPr lang="fr-CH" sz="3500" dirty="0" err="1">
                <a:solidFill>
                  <a:srgbClr val="6D6D6D"/>
                </a:solidFill>
                <a:latin typeface="Arimo"/>
                <a:ea typeface="Arimo"/>
                <a:cs typeface="Arimo"/>
                <a:sym typeface="Arimo"/>
              </a:rPr>
              <a:t>etc</a:t>
            </a:r>
            <a:endParaRPr lang="fr-CH" sz="3500" dirty="0">
              <a:solidFill>
                <a:srgbClr val="6D6D6D"/>
              </a:solidFill>
              <a:latin typeface="Arimo"/>
              <a:ea typeface="Arimo"/>
              <a:cs typeface="Arimo"/>
              <a:sym typeface="Arimo"/>
            </a:endParaRPr>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txBody>
          <a:bodyPr/>
          <a:lstStyle/>
          <a:p>
            <a:endParaRPr lang="fr-CH"/>
          </a:p>
        </p:txBody>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34958" y="1983473"/>
            <a:ext cx="14018083" cy="1486048"/>
          </a:xfrm>
          <a:prstGeom prst="rect">
            <a:avLst/>
          </a:prstGeom>
        </p:spPr>
        <p:txBody>
          <a:bodyPr lIns="0" tIns="0" rIns="0" bIns="0" rtlCol="0" anchor="t">
            <a:spAutoFit/>
          </a:bodyPr>
          <a:lstStyle/>
          <a:p>
            <a:pPr algn="ctr">
              <a:lnSpc>
                <a:spcPts val="12599"/>
              </a:lnSpc>
            </a:pPr>
            <a:r>
              <a:rPr lang="en-US" sz="8000" dirty="0">
                <a:solidFill>
                  <a:srgbClr val="6D6D6D"/>
                </a:solidFill>
                <a:latin typeface="Angelica"/>
                <a:ea typeface="Angelica"/>
                <a:cs typeface="Angelica"/>
                <a:sym typeface="Angelica"/>
              </a:rPr>
              <a:t>Le Workshop</a:t>
            </a:r>
          </a:p>
        </p:txBody>
      </p:sp>
      <p:sp>
        <p:nvSpPr>
          <p:cNvPr id="3" name="Freeform 3"/>
          <p:cNvSpPr/>
          <p:nvPr/>
        </p:nvSpPr>
        <p:spPr>
          <a:xfrm>
            <a:off x="2626054"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1354496"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5" name="Freeform 5"/>
          <p:cNvSpPr/>
          <p:nvPr/>
        </p:nvSpPr>
        <p:spPr>
          <a:xfrm rot="-4375116">
            <a:off x="-3360127" y="-4087975"/>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fr-CH"/>
          </a:p>
        </p:txBody>
      </p:sp>
      <p:sp>
        <p:nvSpPr>
          <p:cNvPr id="6" name="Freeform 6"/>
          <p:cNvSpPr/>
          <p:nvPr/>
        </p:nvSpPr>
        <p:spPr>
          <a:xfrm rot="5014368">
            <a:off x="9645734" y="9158152"/>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fr-CH"/>
          </a:p>
        </p:txBody>
      </p:sp>
      <p:sp>
        <p:nvSpPr>
          <p:cNvPr id="7" name="Freeform 7"/>
          <p:cNvSpPr/>
          <p:nvPr/>
        </p:nvSpPr>
        <p:spPr>
          <a:xfrm>
            <a:off x="6990275"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H"/>
          </a:p>
        </p:txBody>
      </p:sp>
      <p:sp>
        <p:nvSpPr>
          <p:cNvPr id="8" name="Freeform 8"/>
          <p:cNvSpPr/>
          <p:nvPr/>
        </p:nvSpPr>
        <p:spPr>
          <a:xfrm>
            <a:off x="7856158" y="5065395"/>
            <a:ext cx="1855644" cy="1898357"/>
          </a:xfrm>
          <a:custGeom>
            <a:avLst/>
            <a:gdLst/>
            <a:ahLst/>
            <a:cxnLst/>
            <a:rect l="l" t="t" r="r" b="b"/>
            <a:pathLst>
              <a:path w="1855644" h="1898357">
                <a:moveTo>
                  <a:pt x="0" y="0"/>
                </a:moveTo>
                <a:lnTo>
                  <a:pt x="1855644" y="0"/>
                </a:lnTo>
                <a:lnTo>
                  <a:pt x="1855644" y="1898358"/>
                </a:lnTo>
                <a:lnTo>
                  <a:pt x="0" y="18983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H"/>
          </a:p>
        </p:txBody>
      </p:sp>
      <p:sp>
        <p:nvSpPr>
          <p:cNvPr id="9" name="Freeform 9"/>
          <p:cNvSpPr/>
          <p:nvPr/>
        </p:nvSpPr>
        <p:spPr>
          <a:xfrm>
            <a:off x="12215985" y="4990112"/>
            <a:ext cx="1973641" cy="1973641"/>
          </a:xfrm>
          <a:custGeom>
            <a:avLst/>
            <a:gdLst/>
            <a:ahLst/>
            <a:cxnLst/>
            <a:rect l="l" t="t" r="r" b="b"/>
            <a:pathLst>
              <a:path w="1973641" h="1973641">
                <a:moveTo>
                  <a:pt x="0" y="0"/>
                </a:moveTo>
                <a:lnTo>
                  <a:pt x="1973640" y="0"/>
                </a:lnTo>
                <a:lnTo>
                  <a:pt x="1973640" y="1973641"/>
                </a:lnTo>
                <a:lnTo>
                  <a:pt x="0" y="1973641"/>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fr-CH"/>
          </a:p>
        </p:txBody>
      </p:sp>
      <p:sp>
        <p:nvSpPr>
          <p:cNvPr id="10" name="Freeform 10"/>
          <p:cNvSpPr/>
          <p:nvPr/>
        </p:nvSpPr>
        <p:spPr>
          <a:xfrm>
            <a:off x="3378335" y="4990112"/>
            <a:ext cx="1973641" cy="1973641"/>
          </a:xfrm>
          <a:custGeom>
            <a:avLst/>
            <a:gdLst/>
            <a:ahLst/>
            <a:cxnLst/>
            <a:rect l="l" t="t" r="r" b="b"/>
            <a:pathLst>
              <a:path w="1973641" h="1973641">
                <a:moveTo>
                  <a:pt x="0" y="0"/>
                </a:moveTo>
                <a:lnTo>
                  <a:pt x="1973640" y="0"/>
                </a:lnTo>
                <a:lnTo>
                  <a:pt x="1973640" y="1973641"/>
                </a:lnTo>
                <a:lnTo>
                  <a:pt x="0" y="1973641"/>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fr-CH"/>
          </a:p>
        </p:txBody>
      </p:sp>
      <p:sp>
        <p:nvSpPr>
          <p:cNvPr id="11" name="Freeform 11"/>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14"/>
            <a:stretch>
              <a:fillRect/>
            </a:stretch>
          </a:blipFill>
        </p:spPr>
        <p:txBody>
          <a:bodyPr/>
          <a:lstStyle/>
          <a:p>
            <a:endParaRPr lang="fr-CH"/>
          </a:p>
        </p:txBody>
      </p:sp>
      <p:sp>
        <p:nvSpPr>
          <p:cNvPr id="12" name="Freeform 12"/>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401102" y="1113655"/>
            <a:ext cx="14524936" cy="10088228"/>
          </a:xfrm>
          <a:custGeom>
            <a:avLst/>
            <a:gdLst/>
            <a:ahLst/>
            <a:cxnLst/>
            <a:rect l="l" t="t" r="r" b="b"/>
            <a:pathLst>
              <a:path w="14524936" h="10088228">
                <a:moveTo>
                  <a:pt x="0" y="0"/>
                </a:moveTo>
                <a:lnTo>
                  <a:pt x="14524937" y="0"/>
                </a:lnTo>
                <a:lnTo>
                  <a:pt x="14524937"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TextBox 3"/>
          <p:cNvSpPr txBox="1"/>
          <p:nvPr/>
        </p:nvSpPr>
        <p:spPr>
          <a:xfrm>
            <a:off x="1028700" y="1898527"/>
            <a:ext cx="15339344" cy="7118680"/>
          </a:xfrm>
          <a:prstGeom prst="rect">
            <a:avLst/>
          </a:prstGeom>
        </p:spPr>
        <p:txBody>
          <a:bodyPr lIns="0" tIns="0" rIns="0" bIns="0" rtlCol="0" anchor="t">
            <a:spAutoFit/>
          </a:bodyPr>
          <a:lstStyle/>
          <a:p>
            <a:pPr algn="l">
              <a:lnSpc>
                <a:spcPts val="5599"/>
              </a:lnSpc>
            </a:pPr>
            <a:r>
              <a:rPr lang="fr-CH" sz="3999" dirty="0">
                <a:solidFill>
                  <a:srgbClr val="6D6D6D"/>
                </a:solidFill>
                <a:latin typeface="Arimo"/>
                <a:ea typeface="Arimo"/>
                <a:cs typeface="Arimo"/>
                <a:sym typeface="Arimo"/>
              </a:rPr>
              <a:t>La plus importante des mesures est et reste le développement des affiliations dans les sociétés afin de suivre la bonne voie et dans ce sens nous avons besoin de votre collaboration.</a:t>
            </a:r>
          </a:p>
          <a:p>
            <a:pPr algn="l">
              <a:lnSpc>
                <a:spcPts val="5599"/>
              </a:lnSpc>
            </a:pPr>
            <a:endParaRPr lang="fr-CH" sz="3999" dirty="0">
              <a:solidFill>
                <a:srgbClr val="6D6D6D"/>
              </a:solidFill>
              <a:highlight>
                <a:srgbClr val="FFFF00"/>
              </a:highlight>
              <a:latin typeface="Arimo"/>
              <a:ea typeface="Arimo"/>
              <a:cs typeface="Arimo"/>
              <a:sym typeface="Arimo"/>
            </a:endParaRPr>
          </a:p>
          <a:p>
            <a:pPr algn="l">
              <a:lnSpc>
                <a:spcPts val="5599"/>
              </a:lnSpc>
            </a:pPr>
            <a:r>
              <a:rPr lang="fr-CH" sz="3999" dirty="0">
                <a:solidFill>
                  <a:srgbClr val="6D6D6D"/>
                </a:solidFill>
                <a:latin typeface="Arimo"/>
                <a:ea typeface="Arimo"/>
                <a:cs typeface="Arimo"/>
                <a:sym typeface="Arimo"/>
              </a:rPr>
              <a:t>Afin de connaître votre opinion concernant ces différents thèmes et pour vous faire connaître les orientations que nous allons promouvoir, nous avons défini huit thèses que nous voulons discuter et évaluer avec vous. Certaines sont très audacieuses et nous voulons démarrer sur une page blanche, sans rien exclure d’emblée. </a:t>
            </a:r>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3"/>
          <p:cNvSpPr txBox="1"/>
          <p:nvPr/>
        </p:nvSpPr>
        <p:spPr>
          <a:xfrm>
            <a:off x="1028700" y="1520825"/>
            <a:ext cx="15939817" cy="7836825"/>
          </a:xfrm>
          <a:prstGeom prst="rect">
            <a:avLst/>
          </a:prstGeom>
        </p:spPr>
        <p:txBody>
          <a:bodyPr lIns="0" tIns="0" rIns="0" bIns="0" rtlCol="0" anchor="t">
            <a:spAutoFit/>
          </a:bodyPr>
          <a:lstStyle/>
          <a:p>
            <a:pPr algn="l">
              <a:lnSpc>
                <a:spcPts val="5599"/>
              </a:lnSpc>
            </a:pPr>
            <a:r>
              <a:rPr lang="fr-CH" sz="4000" dirty="0">
                <a:solidFill>
                  <a:srgbClr val="6D6D6D"/>
                </a:solidFill>
                <a:latin typeface="Arimo"/>
                <a:ea typeface="Arimo"/>
                <a:cs typeface="Arimo"/>
                <a:sym typeface="Arimo"/>
              </a:rPr>
              <a:t>Nous vous prions de bien vouloir discuter par table des huit thèses que nous allons vous distribuer. Pour chacune des thèses, nous avons quatre critères d’évaluation, à vous de les étudier et vous avez un champ dans lequel vous pouvez ajouter des compléments. Il suffit de remplir une feuille par table ou si vous préférez une feuille par personne. </a:t>
            </a:r>
          </a:p>
          <a:p>
            <a:pPr algn="l">
              <a:lnSpc>
                <a:spcPts val="5599"/>
              </a:lnSpc>
            </a:pPr>
            <a:br>
              <a:rPr lang="fr-CH" sz="4000" dirty="0">
                <a:solidFill>
                  <a:srgbClr val="6D6D6D"/>
                </a:solidFill>
                <a:latin typeface="Arimo"/>
                <a:ea typeface="Arimo"/>
                <a:cs typeface="Arimo"/>
                <a:sym typeface="Arimo"/>
              </a:rPr>
            </a:br>
            <a:r>
              <a:rPr lang="fr-CH" sz="4000" dirty="0">
                <a:solidFill>
                  <a:srgbClr val="6D6D6D"/>
                </a:solidFill>
                <a:latin typeface="Arimo"/>
                <a:ea typeface="Arimo"/>
                <a:cs typeface="Arimo"/>
                <a:sym typeface="Arimo"/>
              </a:rPr>
              <a:t>Nous allons récolter et analyser ces évaluations. Les trois thèses qui apparaîtront pour être les plus urgentes et les plus utiles pour la SCS et les sociétés seront soumises au Comité central de la SCS pour être développées en vue de la journée à huis-clos de cette année. </a:t>
            </a:r>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2"/>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2"/>
            <a:stretch>
              <a:fillRect/>
            </a:stretch>
          </a:blipFill>
        </p:spPr>
        <p:txBody>
          <a:bodyPr/>
          <a:lstStyle/>
          <a:p>
            <a:endParaRPr lang="fr-CH"/>
          </a:p>
        </p:txBody>
      </p:sp>
      <p:sp>
        <p:nvSpPr>
          <p:cNvPr id="3" name="Freeform 3"/>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4" name="Freeform 4"/>
          <p:cNvSpPr/>
          <p:nvPr/>
        </p:nvSpPr>
        <p:spPr>
          <a:xfrm>
            <a:off x="6963232" y="7200900"/>
            <a:ext cx="4070752" cy="2910588"/>
          </a:xfrm>
          <a:custGeom>
            <a:avLst/>
            <a:gdLst/>
            <a:ahLst/>
            <a:cxnLst/>
            <a:rect l="l" t="t" r="r" b="b"/>
            <a:pathLst>
              <a:path w="4070752" h="2910588">
                <a:moveTo>
                  <a:pt x="0" y="0"/>
                </a:moveTo>
                <a:lnTo>
                  <a:pt x="4070752" y="0"/>
                </a:lnTo>
                <a:lnTo>
                  <a:pt x="4070752" y="2910588"/>
                </a:lnTo>
                <a:lnTo>
                  <a:pt x="0" y="291058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TextBox 5"/>
          <p:cNvSpPr txBox="1"/>
          <p:nvPr/>
        </p:nvSpPr>
        <p:spPr>
          <a:xfrm>
            <a:off x="1028699" y="1638300"/>
            <a:ext cx="15939817" cy="4964244"/>
          </a:xfrm>
          <a:prstGeom prst="rect">
            <a:avLst/>
          </a:prstGeom>
        </p:spPr>
        <p:txBody>
          <a:bodyPr lIns="0" tIns="0" rIns="0" bIns="0" rtlCol="0" anchor="t">
            <a:spAutoFit/>
          </a:bodyPr>
          <a:lstStyle/>
          <a:p>
            <a:pPr algn="l">
              <a:lnSpc>
                <a:spcPts val="5599"/>
              </a:lnSpc>
            </a:pPr>
            <a:r>
              <a:rPr lang="fr-CH" sz="3999" dirty="0">
                <a:solidFill>
                  <a:srgbClr val="6D6D6D"/>
                </a:solidFill>
                <a:latin typeface="Arimo"/>
                <a:ea typeface="Arimo"/>
                <a:cs typeface="Arimo"/>
                <a:sym typeface="Arimo"/>
              </a:rPr>
              <a:t>Pour que le développement d’une société soit efficient, il faut agir ensemble et, dans ce sens, nous souhaitons savoir quels sont les problèmes et les orientations qui vous tiennent à cœur, en tant que présidents de sociétés et sur lesquels nous voulons concentrer les capacités dont nous disposons. </a:t>
            </a:r>
          </a:p>
          <a:p>
            <a:pPr algn="l">
              <a:lnSpc>
                <a:spcPts val="5599"/>
              </a:lnSpc>
            </a:pPr>
            <a:r>
              <a:rPr lang="fr-CH" sz="3999" dirty="0">
                <a:solidFill>
                  <a:srgbClr val="6D6D6D"/>
                </a:solidFill>
                <a:latin typeface="Arimo"/>
                <a:ea typeface="Arimo"/>
                <a:cs typeface="Arimo"/>
                <a:sym typeface="Arimo"/>
              </a:rPr>
              <a:t>Les membres du Comité central se tiennent volontiers à votre disposition durant le Workshop pour répondre à vos questions.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57200" y="2069483"/>
            <a:ext cx="17373600" cy="1455591"/>
          </a:xfrm>
          <a:prstGeom prst="rect">
            <a:avLst/>
          </a:prstGeom>
        </p:spPr>
        <p:txBody>
          <a:bodyPr wrap="square" lIns="0" tIns="0" rIns="0" bIns="0" rtlCol="0" anchor="t">
            <a:spAutoFit/>
          </a:bodyPr>
          <a:lstStyle/>
          <a:p>
            <a:pPr algn="ctr">
              <a:lnSpc>
                <a:spcPts val="12599"/>
              </a:lnSpc>
            </a:pPr>
            <a:r>
              <a:rPr lang="en-US" sz="8000" dirty="0" err="1">
                <a:solidFill>
                  <a:srgbClr val="6D6D6D"/>
                </a:solidFill>
                <a:latin typeface="Angelica"/>
                <a:ea typeface="Angelica"/>
                <a:cs typeface="Angelica"/>
                <a:sym typeface="Angelica"/>
              </a:rPr>
              <a:t>Maintenant</a:t>
            </a:r>
            <a:r>
              <a:rPr lang="en-US" sz="8000" dirty="0">
                <a:solidFill>
                  <a:srgbClr val="6D6D6D"/>
                </a:solidFill>
                <a:latin typeface="Angelica"/>
                <a:ea typeface="Angelica"/>
                <a:cs typeface="Angelica"/>
                <a:sym typeface="Angelica"/>
              </a:rPr>
              <a:t> </a:t>
            </a:r>
            <a:r>
              <a:rPr lang="en-US" sz="8000" dirty="0" err="1">
                <a:solidFill>
                  <a:srgbClr val="6D6D6D"/>
                </a:solidFill>
                <a:latin typeface="Angelica"/>
                <a:ea typeface="Angelica"/>
                <a:cs typeface="Angelica"/>
                <a:sym typeface="Angelica"/>
              </a:rPr>
              <a:t>c’est</a:t>
            </a:r>
            <a:r>
              <a:rPr lang="en-US" sz="8000" dirty="0">
                <a:solidFill>
                  <a:srgbClr val="6D6D6D"/>
                </a:solidFill>
                <a:latin typeface="Angelica"/>
                <a:ea typeface="Angelica"/>
                <a:cs typeface="Angelica"/>
                <a:sym typeface="Angelica"/>
              </a:rPr>
              <a:t> à </a:t>
            </a:r>
            <a:r>
              <a:rPr lang="en-US" sz="8000" dirty="0" err="1">
                <a:solidFill>
                  <a:srgbClr val="6D6D6D"/>
                </a:solidFill>
                <a:latin typeface="Angelica"/>
                <a:ea typeface="Angelica"/>
                <a:cs typeface="Angelica"/>
                <a:sym typeface="Angelica"/>
              </a:rPr>
              <a:t>vous</a:t>
            </a:r>
            <a:r>
              <a:rPr lang="en-US" sz="8000" dirty="0">
                <a:solidFill>
                  <a:srgbClr val="6D6D6D"/>
                </a:solidFill>
                <a:latin typeface="Angelica"/>
                <a:ea typeface="Angelica"/>
                <a:cs typeface="Angelica"/>
                <a:sym typeface="Angelica"/>
              </a:rPr>
              <a:t> de </a:t>
            </a:r>
            <a:r>
              <a:rPr lang="en-US" sz="8000" dirty="0" err="1">
                <a:solidFill>
                  <a:srgbClr val="6D6D6D"/>
                </a:solidFill>
                <a:latin typeface="Angelica"/>
                <a:ea typeface="Angelica"/>
                <a:cs typeface="Angelica"/>
                <a:sym typeface="Angelica"/>
              </a:rPr>
              <a:t>jouer</a:t>
            </a:r>
            <a:r>
              <a:rPr lang="en-US" sz="8000" dirty="0">
                <a:solidFill>
                  <a:srgbClr val="6D6D6D"/>
                </a:solidFill>
                <a:latin typeface="Angelica"/>
                <a:ea typeface="Angelica"/>
                <a:cs typeface="Angelica"/>
                <a:sym typeface="Angelica"/>
              </a:rPr>
              <a:t>!</a:t>
            </a:r>
          </a:p>
        </p:txBody>
      </p:sp>
      <p:sp>
        <p:nvSpPr>
          <p:cNvPr id="3" name="Freeform 3"/>
          <p:cNvSpPr/>
          <p:nvPr/>
        </p:nvSpPr>
        <p:spPr>
          <a:xfrm>
            <a:off x="1574065" y="4304318"/>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2406485" y="4304318"/>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5" name="Freeform 5"/>
          <p:cNvSpPr/>
          <p:nvPr/>
        </p:nvSpPr>
        <p:spPr>
          <a:xfrm>
            <a:off x="6990275"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H"/>
          </a:p>
        </p:txBody>
      </p:sp>
      <p:sp>
        <p:nvSpPr>
          <p:cNvPr id="6" name="Freeform 6"/>
          <p:cNvSpPr/>
          <p:nvPr/>
        </p:nvSpPr>
        <p:spPr>
          <a:xfrm rot="-4375116">
            <a:off x="-4079059" y="-4741309"/>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fr-CH"/>
          </a:p>
        </p:txBody>
      </p:sp>
      <p:sp>
        <p:nvSpPr>
          <p:cNvPr id="7" name="Freeform 7"/>
          <p:cNvSpPr/>
          <p:nvPr/>
        </p:nvSpPr>
        <p:spPr>
          <a:xfrm rot="5014368">
            <a:off x="12842268" y="5128664"/>
            <a:ext cx="10385659" cy="9411487"/>
          </a:xfrm>
          <a:custGeom>
            <a:avLst/>
            <a:gdLst/>
            <a:ahLst/>
            <a:cxnLst/>
            <a:rect l="l" t="t" r="r" b="b"/>
            <a:pathLst>
              <a:path w="10385659" h="9411487">
                <a:moveTo>
                  <a:pt x="0" y="0"/>
                </a:moveTo>
                <a:lnTo>
                  <a:pt x="10385659" y="0"/>
                </a:lnTo>
                <a:lnTo>
                  <a:pt x="10385659" y="9411487"/>
                </a:lnTo>
                <a:lnTo>
                  <a:pt x="0" y="9411487"/>
                </a:lnTo>
                <a:lnTo>
                  <a:pt x="0" y="0"/>
                </a:lnTo>
                <a:close/>
              </a:path>
            </a:pathLst>
          </a:cu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txBody>
          <a:bodyPr/>
          <a:lstStyle/>
          <a:p>
            <a:endParaRPr lang="fr-CH"/>
          </a:p>
        </p:txBody>
      </p:sp>
      <p:sp>
        <p:nvSpPr>
          <p:cNvPr id="8" name="Freeform 8"/>
          <p:cNvSpPr/>
          <p:nvPr/>
        </p:nvSpPr>
        <p:spPr>
          <a:xfrm>
            <a:off x="2424432" y="4940560"/>
            <a:ext cx="2080113" cy="2080113"/>
          </a:xfrm>
          <a:custGeom>
            <a:avLst/>
            <a:gdLst/>
            <a:ahLst/>
            <a:cxnLst/>
            <a:rect l="l" t="t" r="r" b="b"/>
            <a:pathLst>
              <a:path w="2080113" h="2080113">
                <a:moveTo>
                  <a:pt x="0" y="0"/>
                </a:moveTo>
                <a:lnTo>
                  <a:pt x="2080114" y="0"/>
                </a:lnTo>
                <a:lnTo>
                  <a:pt x="2080114" y="2080113"/>
                </a:lnTo>
                <a:lnTo>
                  <a:pt x="0" y="2080113"/>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fr-CH"/>
          </a:p>
        </p:txBody>
      </p:sp>
      <p:sp>
        <p:nvSpPr>
          <p:cNvPr id="9" name="Freeform 9"/>
          <p:cNvSpPr/>
          <p:nvPr/>
        </p:nvSpPr>
        <p:spPr>
          <a:xfrm>
            <a:off x="13456492" y="5023211"/>
            <a:ext cx="1928459" cy="1997462"/>
          </a:xfrm>
          <a:custGeom>
            <a:avLst/>
            <a:gdLst/>
            <a:ahLst/>
            <a:cxnLst/>
            <a:rect l="l" t="t" r="r" b="b"/>
            <a:pathLst>
              <a:path w="1928459" h="1997462">
                <a:moveTo>
                  <a:pt x="0" y="0"/>
                </a:moveTo>
                <a:lnTo>
                  <a:pt x="1928458" y="0"/>
                </a:lnTo>
                <a:lnTo>
                  <a:pt x="1928458" y="1997462"/>
                </a:lnTo>
                <a:lnTo>
                  <a:pt x="0" y="19974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H"/>
          </a:p>
        </p:txBody>
      </p:sp>
      <p:sp>
        <p:nvSpPr>
          <p:cNvPr id="10" name="Freeform 10"/>
          <p:cNvSpPr/>
          <p:nvPr/>
        </p:nvSpPr>
        <p:spPr>
          <a:xfrm>
            <a:off x="7590092" y="4915531"/>
            <a:ext cx="2387777" cy="2047519"/>
          </a:xfrm>
          <a:custGeom>
            <a:avLst/>
            <a:gdLst/>
            <a:ahLst/>
            <a:cxnLst/>
            <a:rect l="l" t="t" r="r" b="b"/>
            <a:pathLst>
              <a:path w="2387777" h="2047519">
                <a:moveTo>
                  <a:pt x="0" y="0"/>
                </a:moveTo>
                <a:lnTo>
                  <a:pt x="2387776" y="0"/>
                </a:lnTo>
                <a:lnTo>
                  <a:pt x="2387776" y="2047519"/>
                </a:lnTo>
                <a:lnTo>
                  <a:pt x="0" y="2047519"/>
                </a:lnTo>
                <a:lnTo>
                  <a:pt x="0" y="0"/>
                </a:lnTo>
                <a:close/>
              </a:path>
            </a:pathLst>
          </a:custGeom>
          <a: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txBody>
          <a:bodyPr/>
          <a:lstStyle/>
          <a:p>
            <a:endParaRPr lang="fr-CH"/>
          </a:p>
        </p:txBody>
      </p:sp>
      <p:sp>
        <p:nvSpPr>
          <p:cNvPr id="11" name="TextBox 11"/>
          <p:cNvSpPr txBox="1"/>
          <p:nvPr/>
        </p:nvSpPr>
        <p:spPr>
          <a:xfrm>
            <a:off x="1974353" y="7832567"/>
            <a:ext cx="2786835" cy="409599"/>
          </a:xfrm>
          <a:prstGeom prst="rect">
            <a:avLst/>
          </a:prstGeom>
        </p:spPr>
        <p:txBody>
          <a:bodyPr lIns="0" tIns="0" rIns="0" bIns="0" rtlCol="0" anchor="t">
            <a:spAutoFit/>
          </a:bodyPr>
          <a:lstStyle/>
          <a:p>
            <a:pPr algn="l">
              <a:lnSpc>
                <a:spcPts val="3499"/>
              </a:lnSpc>
            </a:pPr>
            <a:r>
              <a:rPr lang="en-US" sz="2499" dirty="0" err="1">
                <a:solidFill>
                  <a:srgbClr val="6D6D6D"/>
                </a:solidFill>
                <a:latin typeface="Arimo"/>
                <a:ea typeface="Arimo"/>
                <a:cs typeface="Arimo"/>
                <a:sym typeface="Arimo"/>
              </a:rPr>
              <a:t>Discuter</a:t>
            </a:r>
            <a:r>
              <a:rPr lang="en-US" sz="2499" dirty="0">
                <a:solidFill>
                  <a:srgbClr val="6D6D6D"/>
                </a:solidFill>
                <a:latin typeface="Arimo"/>
                <a:ea typeface="Arimo"/>
                <a:cs typeface="Arimo"/>
                <a:sym typeface="Arimo"/>
              </a:rPr>
              <a:t> les </a:t>
            </a:r>
            <a:r>
              <a:rPr lang="en-US" sz="2499" dirty="0" err="1">
                <a:solidFill>
                  <a:srgbClr val="6D6D6D"/>
                </a:solidFill>
                <a:latin typeface="Arimo"/>
                <a:ea typeface="Arimo"/>
                <a:cs typeface="Arimo"/>
                <a:sym typeface="Arimo"/>
              </a:rPr>
              <a:t>thèses</a:t>
            </a:r>
            <a:endParaRPr lang="en-US" sz="2499" dirty="0">
              <a:solidFill>
                <a:srgbClr val="6D6D6D"/>
              </a:solidFill>
              <a:latin typeface="Arimo"/>
              <a:ea typeface="Arimo"/>
              <a:cs typeface="Arimo"/>
              <a:sym typeface="Arimo"/>
            </a:endParaRPr>
          </a:p>
        </p:txBody>
      </p:sp>
      <p:sp>
        <p:nvSpPr>
          <p:cNvPr id="12" name="TextBox 12"/>
          <p:cNvSpPr txBox="1"/>
          <p:nvPr/>
        </p:nvSpPr>
        <p:spPr>
          <a:xfrm>
            <a:off x="6852125" y="7832567"/>
            <a:ext cx="3863710" cy="409599"/>
          </a:xfrm>
          <a:prstGeom prst="rect">
            <a:avLst/>
          </a:prstGeom>
        </p:spPr>
        <p:txBody>
          <a:bodyPr lIns="0" tIns="0" rIns="0" bIns="0" rtlCol="0" anchor="t">
            <a:spAutoFit/>
          </a:bodyPr>
          <a:lstStyle/>
          <a:p>
            <a:pPr algn="l">
              <a:lnSpc>
                <a:spcPts val="3499"/>
              </a:lnSpc>
            </a:pPr>
            <a:r>
              <a:rPr lang="en-US" sz="2499" dirty="0">
                <a:solidFill>
                  <a:srgbClr val="6D6D6D"/>
                </a:solidFill>
                <a:latin typeface="Arimo"/>
                <a:ea typeface="Arimo"/>
                <a:cs typeface="Arimo"/>
                <a:sym typeface="Arimo"/>
              </a:rPr>
              <a:t>Documenter les </a:t>
            </a:r>
            <a:r>
              <a:rPr lang="en-US" sz="2499" dirty="0" err="1">
                <a:solidFill>
                  <a:srgbClr val="6D6D6D"/>
                </a:solidFill>
                <a:latin typeface="Arimo"/>
                <a:ea typeface="Arimo"/>
                <a:cs typeface="Arimo"/>
                <a:sym typeface="Arimo"/>
              </a:rPr>
              <a:t>résultats</a:t>
            </a:r>
            <a:endParaRPr lang="en-US" sz="2499" dirty="0">
              <a:solidFill>
                <a:srgbClr val="6D6D6D"/>
              </a:solidFill>
              <a:latin typeface="Arimo"/>
              <a:ea typeface="Arimo"/>
              <a:cs typeface="Arimo"/>
              <a:sym typeface="Arimo"/>
            </a:endParaRPr>
          </a:p>
        </p:txBody>
      </p:sp>
      <p:sp>
        <p:nvSpPr>
          <p:cNvPr id="13" name="TextBox 13"/>
          <p:cNvSpPr txBox="1"/>
          <p:nvPr/>
        </p:nvSpPr>
        <p:spPr>
          <a:xfrm>
            <a:off x="12741697" y="7832567"/>
            <a:ext cx="3358049" cy="409599"/>
          </a:xfrm>
          <a:prstGeom prst="rect">
            <a:avLst/>
          </a:prstGeom>
        </p:spPr>
        <p:txBody>
          <a:bodyPr lIns="0" tIns="0" rIns="0" bIns="0" rtlCol="0" anchor="t">
            <a:spAutoFit/>
          </a:bodyPr>
          <a:lstStyle/>
          <a:p>
            <a:pPr algn="l">
              <a:lnSpc>
                <a:spcPts val="3499"/>
              </a:lnSpc>
            </a:pPr>
            <a:r>
              <a:rPr lang="en-US" sz="2499" dirty="0">
                <a:solidFill>
                  <a:srgbClr val="6D6D6D"/>
                </a:solidFill>
                <a:latin typeface="Arimo"/>
                <a:ea typeface="Arimo"/>
                <a:cs typeface="Arimo"/>
                <a:sym typeface="Arimo"/>
              </a:rPr>
              <a:t>Remise des </a:t>
            </a:r>
            <a:r>
              <a:rPr lang="en-US" sz="2499" dirty="0" err="1">
                <a:solidFill>
                  <a:srgbClr val="6D6D6D"/>
                </a:solidFill>
                <a:latin typeface="Arimo"/>
                <a:ea typeface="Arimo"/>
                <a:cs typeface="Arimo"/>
                <a:sym typeface="Arimo"/>
              </a:rPr>
              <a:t>résultats</a:t>
            </a:r>
            <a:endParaRPr lang="en-US" sz="2499" dirty="0">
              <a:solidFill>
                <a:srgbClr val="6D6D6D"/>
              </a:solidFill>
              <a:latin typeface="Arimo"/>
              <a:ea typeface="Arimo"/>
              <a:cs typeface="Arimo"/>
              <a:sym typeface="Arim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2066471" y="-3531559"/>
            <a:ext cx="10385659" cy="9411487"/>
          </a:xfrm>
          <a:custGeom>
            <a:avLst/>
            <a:gdLst/>
            <a:ahLst/>
            <a:cxnLst/>
            <a:rect l="l" t="t" r="r" b="b"/>
            <a:pathLst>
              <a:path w="10385659" h="9411487">
                <a:moveTo>
                  <a:pt x="0" y="0"/>
                </a:moveTo>
                <a:lnTo>
                  <a:pt x="10385658" y="0"/>
                </a:lnTo>
                <a:lnTo>
                  <a:pt x="10385658" y="9411487"/>
                </a:lnTo>
                <a:lnTo>
                  <a:pt x="0" y="9411487"/>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rot="-10516329">
            <a:off x="-1970400" y="6482704"/>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TextBox 4"/>
          <p:cNvSpPr txBox="1"/>
          <p:nvPr/>
        </p:nvSpPr>
        <p:spPr>
          <a:xfrm>
            <a:off x="1028700" y="1231838"/>
            <a:ext cx="14909451" cy="1486048"/>
          </a:xfrm>
          <a:prstGeom prst="rect">
            <a:avLst/>
          </a:prstGeom>
        </p:spPr>
        <p:txBody>
          <a:bodyPr lIns="0" tIns="0" rIns="0" bIns="0" rtlCol="0" anchor="t">
            <a:spAutoFit/>
          </a:bodyPr>
          <a:lstStyle/>
          <a:p>
            <a:pPr algn="ctr">
              <a:lnSpc>
                <a:spcPts val="12599"/>
              </a:lnSpc>
            </a:pPr>
            <a:r>
              <a:rPr lang="en-US" sz="9000" dirty="0" err="1">
                <a:solidFill>
                  <a:srgbClr val="6D6D6D"/>
                </a:solidFill>
                <a:latin typeface="Angelica"/>
                <a:ea typeface="Angelica"/>
                <a:cs typeface="Angelica"/>
                <a:sym typeface="Angelica"/>
              </a:rPr>
              <a:t>Informations</a:t>
            </a:r>
            <a:r>
              <a:rPr lang="en-US" sz="9000" dirty="0">
                <a:solidFill>
                  <a:srgbClr val="6D6D6D"/>
                </a:solidFill>
                <a:latin typeface="Angelica"/>
                <a:ea typeface="Angelica"/>
                <a:cs typeface="Angelica"/>
                <a:sym typeface="Angelica"/>
              </a:rPr>
              <a:t> de la SCS </a:t>
            </a:r>
          </a:p>
        </p:txBody>
      </p:sp>
      <p:sp>
        <p:nvSpPr>
          <p:cNvPr id="5" name="TextBox 5"/>
          <p:cNvSpPr txBox="1"/>
          <p:nvPr/>
        </p:nvSpPr>
        <p:spPr>
          <a:xfrm>
            <a:off x="1028700" y="2870286"/>
            <a:ext cx="7931202" cy="7112845"/>
          </a:xfrm>
          <a:prstGeom prst="rect">
            <a:avLst/>
          </a:prstGeom>
        </p:spPr>
        <p:txBody>
          <a:bodyPr wrap="square" lIns="0" tIns="0" rIns="0" bIns="0" rtlCol="0" anchor="t">
            <a:spAutoFit/>
          </a:bodyPr>
          <a:lstStyle/>
          <a:p>
            <a:pPr marL="863599" lvl="1" indent="-431800" algn="l">
              <a:lnSpc>
                <a:spcPts val="5599"/>
              </a:lnSpc>
              <a:buFont typeface="Arial"/>
              <a:buChar char="•"/>
            </a:pPr>
            <a:r>
              <a:rPr lang="fr-CH" sz="3800" dirty="0">
                <a:solidFill>
                  <a:srgbClr val="6D6D6D"/>
                </a:solidFill>
                <a:latin typeface="Arimo"/>
                <a:ea typeface="Arimo"/>
                <a:cs typeface="Arimo"/>
                <a:sym typeface="Arimo"/>
              </a:rPr>
              <a:t>Nouveaux partenaires pour 2025</a:t>
            </a:r>
          </a:p>
          <a:p>
            <a:pPr marL="863599" lvl="1" indent="-431800" algn="l">
              <a:lnSpc>
                <a:spcPts val="5599"/>
              </a:lnSpc>
              <a:buFont typeface="Arial"/>
              <a:buChar char="•"/>
            </a:pPr>
            <a:r>
              <a:rPr lang="fr-CH" sz="3800" dirty="0" err="1">
                <a:solidFill>
                  <a:srgbClr val="6D6D6D"/>
                </a:solidFill>
                <a:latin typeface="Arimo"/>
                <a:ea typeface="Arimo"/>
                <a:cs typeface="Arimo"/>
                <a:sym typeface="Arimo"/>
              </a:rPr>
              <a:t>Info’s</a:t>
            </a:r>
            <a:r>
              <a:rPr lang="fr-CH" sz="3800" dirty="0">
                <a:solidFill>
                  <a:srgbClr val="6D6D6D"/>
                </a:solidFill>
                <a:latin typeface="Arimo"/>
                <a:ea typeface="Arimo"/>
                <a:cs typeface="Arimo"/>
                <a:sym typeface="Arimo"/>
              </a:rPr>
              <a:t> de l’OSAV</a:t>
            </a:r>
          </a:p>
          <a:p>
            <a:pPr marL="863599" lvl="1" indent="-431800" algn="l">
              <a:lnSpc>
                <a:spcPts val="5599"/>
              </a:lnSpc>
              <a:buFont typeface="Arial"/>
              <a:buChar char="•"/>
            </a:pPr>
            <a:r>
              <a:rPr lang="fr-CH" sz="3800" dirty="0" err="1">
                <a:solidFill>
                  <a:srgbClr val="6D6D6D"/>
                </a:solidFill>
                <a:latin typeface="Arimo"/>
                <a:ea typeface="Arimo"/>
                <a:cs typeface="Arimo"/>
                <a:sym typeface="Arimo"/>
              </a:rPr>
              <a:t>Info’s</a:t>
            </a:r>
            <a:r>
              <a:rPr lang="fr-CH" sz="3800" dirty="0">
                <a:solidFill>
                  <a:srgbClr val="6D6D6D"/>
                </a:solidFill>
                <a:latin typeface="Arimo"/>
                <a:ea typeface="Arimo"/>
                <a:cs typeface="Arimo"/>
                <a:sym typeface="Arimo"/>
              </a:rPr>
              <a:t> concernant l’interdiction de</a:t>
            </a:r>
            <a:br>
              <a:rPr lang="fr-CH" sz="3800" dirty="0">
                <a:solidFill>
                  <a:srgbClr val="6D6D6D"/>
                </a:solidFill>
                <a:latin typeface="Arimo"/>
                <a:ea typeface="Arimo"/>
                <a:cs typeface="Arimo"/>
                <a:sym typeface="Arimo"/>
              </a:rPr>
            </a:br>
            <a:r>
              <a:rPr lang="fr-CH" sz="3800" dirty="0">
                <a:solidFill>
                  <a:srgbClr val="6D6D6D"/>
                </a:solidFill>
                <a:latin typeface="Arimo"/>
                <a:ea typeface="Arimo"/>
                <a:cs typeface="Arimo"/>
                <a:sym typeface="Arimo"/>
              </a:rPr>
              <a:t>détention des Rottweilers dans le canton de Zurich </a:t>
            </a:r>
          </a:p>
          <a:p>
            <a:pPr marL="863599" lvl="1" indent="-431800" algn="l">
              <a:lnSpc>
                <a:spcPts val="5599"/>
              </a:lnSpc>
              <a:buFont typeface="Arial"/>
              <a:buChar char="•"/>
            </a:pPr>
            <a:r>
              <a:rPr lang="fr-CH" sz="3800" dirty="0">
                <a:solidFill>
                  <a:srgbClr val="6D6D6D"/>
                </a:solidFill>
                <a:latin typeface="Arimo"/>
                <a:ea typeface="Arimo"/>
                <a:cs typeface="Arimo"/>
                <a:sym typeface="Arimo"/>
              </a:rPr>
              <a:t>Site Internet “Hund Schweiz” </a:t>
            </a:r>
          </a:p>
          <a:p>
            <a:pPr marL="863599" lvl="1" indent="-431800" algn="l">
              <a:lnSpc>
                <a:spcPts val="5599"/>
              </a:lnSpc>
              <a:buFont typeface="Arial"/>
              <a:buChar char="•"/>
            </a:pPr>
            <a:r>
              <a:rPr lang="fr-CH" sz="3800" dirty="0">
                <a:solidFill>
                  <a:srgbClr val="6D6D6D"/>
                </a:solidFill>
                <a:latin typeface="Arimo"/>
                <a:ea typeface="Arimo"/>
                <a:cs typeface="Arimo"/>
                <a:sym typeface="Arimo"/>
              </a:rPr>
              <a:t>Digital First</a:t>
            </a:r>
          </a:p>
          <a:p>
            <a:pPr marL="863599" lvl="1" indent="-431800">
              <a:lnSpc>
                <a:spcPts val="5599"/>
              </a:lnSpc>
              <a:buFont typeface="Arial"/>
              <a:buChar char="•"/>
            </a:pPr>
            <a:r>
              <a:rPr lang="fr-CH" sz="3800" dirty="0">
                <a:solidFill>
                  <a:srgbClr val="6D6D6D"/>
                </a:solidFill>
                <a:latin typeface="Arimo"/>
                <a:ea typeface="Arimo"/>
                <a:cs typeface="Arimo"/>
                <a:sym typeface="Arimo"/>
              </a:rPr>
              <a:t>Foire “ Hund” à Winterthur</a:t>
            </a:r>
          </a:p>
          <a:p>
            <a:pPr marL="863599" lvl="1" indent="-431800" algn="l">
              <a:lnSpc>
                <a:spcPts val="5599"/>
              </a:lnSpc>
              <a:buFont typeface="Arial"/>
              <a:buChar char="•"/>
            </a:pPr>
            <a:endParaRPr lang="fr-CH" sz="3800" dirty="0">
              <a:solidFill>
                <a:srgbClr val="6D6D6D"/>
              </a:solidFill>
              <a:latin typeface="Arimo"/>
              <a:ea typeface="Arimo"/>
              <a:cs typeface="Arimo"/>
              <a:sym typeface="Arimo"/>
            </a:endParaRPr>
          </a:p>
          <a:p>
            <a:pPr marL="431799" lvl="1" algn="l">
              <a:lnSpc>
                <a:spcPts val="5599"/>
              </a:lnSpc>
            </a:pPr>
            <a:endParaRPr lang="fr-CH" sz="3800" dirty="0">
              <a:solidFill>
                <a:srgbClr val="6D6D6D"/>
              </a:solidFill>
              <a:latin typeface="Arimo"/>
              <a:ea typeface="Arimo"/>
              <a:cs typeface="Arimo"/>
              <a:sym typeface="Arimo"/>
            </a:endParaRPr>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8" name="Freeform 8"/>
          <p:cNvSpPr/>
          <p:nvPr/>
        </p:nvSpPr>
        <p:spPr>
          <a:xfrm rot="-10516329">
            <a:off x="-1818000" y="6635104"/>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9" name="TextBox 9"/>
          <p:cNvSpPr txBox="1"/>
          <p:nvPr/>
        </p:nvSpPr>
        <p:spPr>
          <a:xfrm>
            <a:off x="9252136" y="2870286"/>
            <a:ext cx="8121464" cy="5682389"/>
          </a:xfrm>
          <a:prstGeom prst="rect">
            <a:avLst/>
          </a:prstGeom>
        </p:spPr>
        <p:txBody>
          <a:bodyPr wrap="square" lIns="0" tIns="0" rIns="0" bIns="0" rtlCol="0" anchor="t">
            <a:spAutoFit/>
          </a:bodyPr>
          <a:lstStyle/>
          <a:p>
            <a:pPr marL="863599" lvl="1" indent="-431800" algn="l">
              <a:lnSpc>
                <a:spcPts val="5599"/>
              </a:lnSpc>
              <a:buFont typeface="Arial"/>
              <a:buChar char="•"/>
            </a:pPr>
            <a:r>
              <a:rPr lang="fr-CH" sz="3800" dirty="0">
                <a:solidFill>
                  <a:srgbClr val="6D6D6D"/>
                </a:solidFill>
                <a:latin typeface="Arimo"/>
                <a:ea typeface="Arimo"/>
                <a:cs typeface="Arimo"/>
                <a:sym typeface="Arimo"/>
              </a:rPr>
              <a:t>Assemblée des délégués 2025 </a:t>
            </a:r>
          </a:p>
          <a:p>
            <a:pPr marL="863599" lvl="1" indent="-431800" algn="l">
              <a:lnSpc>
                <a:spcPts val="5599"/>
              </a:lnSpc>
              <a:buFont typeface="Arial"/>
              <a:buChar char="•"/>
            </a:pPr>
            <a:r>
              <a:rPr lang="fr-CH" sz="3800" dirty="0">
                <a:solidFill>
                  <a:srgbClr val="6D6D6D"/>
                </a:solidFill>
                <a:latin typeface="Arimo"/>
                <a:ea typeface="Arimo"/>
                <a:cs typeface="Arimo"/>
                <a:sym typeface="Arimo"/>
              </a:rPr>
              <a:t>Journée du chien</a:t>
            </a:r>
          </a:p>
          <a:p>
            <a:pPr marL="863599" lvl="1" indent="-431800" algn="l">
              <a:lnSpc>
                <a:spcPts val="5599"/>
              </a:lnSpc>
              <a:buFont typeface="Arial"/>
              <a:buChar char="•"/>
            </a:pPr>
            <a:r>
              <a:rPr lang="fr-CH" sz="3800" dirty="0">
                <a:solidFill>
                  <a:srgbClr val="6D6D6D"/>
                </a:solidFill>
                <a:latin typeface="Arimo"/>
                <a:ea typeface="Arimo"/>
                <a:cs typeface="Arimo"/>
                <a:sym typeface="Arimo"/>
              </a:rPr>
              <a:t>Congrès des cynologues</a:t>
            </a:r>
          </a:p>
          <a:p>
            <a:pPr marL="863599" lvl="1" indent="-431800" algn="l">
              <a:lnSpc>
                <a:spcPts val="5599"/>
              </a:lnSpc>
              <a:buFont typeface="Arial"/>
              <a:buChar char="•"/>
            </a:pPr>
            <a:r>
              <a:rPr lang="fr-CH" sz="3800" dirty="0">
                <a:solidFill>
                  <a:srgbClr val="6D6D6D"/>
                </a:solidFill>
                <a:latin typeface="Arimo"/>
                <a:ea typeface="Arimo"/>
                <a:cs typeface="Arimo"/>
                <a:sym typeface="Arimo"/>
              </a:rPr>
              <a:t>Formations</a:t>
            </a:r>
          </a:p>
          <a:p>
            <a:pPr marL="863599" lvl="1" indent="-431800" algn="l">
              <a:lnSpc>
                <a:spcPts val="5599"/>
              </a:lnSpc>
              <a:buFont typeface="Arial"/>
              <a:buChar char="•"/>
            </a:pPr>
            <a:r>
              <a:rPr lang="fr-CH" sz="3800" dirty="0">
                <a:solidFill>
                  <a:srgbClr val="6D6D6D"/>
                </a:solidFill>
                <a:latin typeface="Arimo"/>
                <a:ea typeface="Arimo"/>
                <a:cs typeface="Arimo"/>
                <a:sym typeface="Arimo"/>
              </a:rPr>
              <a:t>BPC en ligne</a:t>
            </a:r>
          </a:p>
          <a:p>
            <a:pPr marL="863599" lvl="1" indent="-431800" algn="l">
              <a:lnSpc>
                <a:spcPts val="5599"/>
              </a:lnSpc>
              <a:buFont typeface="Arial"/>
              <a:buChar char="•"/>
            </a:pPr>
            <a:r>
              <a:rPr lang="fr-CH" sz="3800" dirty="0">
                <a:solidFill>
                  <a:srgbClr val="6D6D6D"/>
                </a:solidFill>
                <a:latin typeface="Arimo"/>
                <a:ea typeface="Arimo"/>
                <a:cs typeface="Arimo"/>
                <a:sym typeface="Arimo"/>
              </a:rPr>
              <a:t>Manifestation pour les bienfaiteurs</a:t>
            </a:r>
          </a:p>
          <a:p>
            <a:pPr marL="863599" lvl="1" indent="-431800" algn="l">
              <a:lnSpc>
                <a:spcPts val="5599"/>
              </a:lnSpc>
              <a:buFont typeface="Arial"/>
              <a:buChar char="•"/>
            </a:pPr>
            <a:r>
              <a:rPr lang="fr-CH" sz="3800" dirty="0">
                <a:solidFill>
                  <a:srgbClr val="6D6D6D"/>
                </a:solidFill>
                <a:latin typeface="Arimo"/>
                <a:ea typeface="Arimo"/>
                <a:cs typeface="Arimo"/>
                <a:sym typeface="Arimo"/>
              </a:rPr>
              <a:t>Dates 2025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101975" y="1377606"/>
            <a:ext cx="13418254" cy="1551771"/>
          </a:xfrm>
          <a:prstGeom prst="rect">
            <a:avLst/>
          </a:prstGeom>
        </p:spPr>
        <p:txBody>
          <a:bodyPr lIns="0" tIns="0" rIns="0" bIns="0" rtlCol="0" anchor="t">
            <a:spAutoFit/>
          </a:bodyPr>
          <a:lstStyle/>
          <a:p>
            <a:pPr algn="ctr">
              <a:lnSpc>
                <a:spcPts val="13631"/>
              </a:lnSpc>
            </a:pPr>
            <a:r>
              <a:rPr lang="en-US" sz="6600" dirty="0">
                <a:solidFill>
                  <a:srgbClr val="6D6D6D"/>
                </a:solidFill>
                <a:latin typeface="Angelica"/>
                <a:ea typeface="Angelica"/>
                <a:cs typeface="Angelica"/>
                <a:sym typeface="Angelica"/>
              </a:rPr>
              <a:t>Nouveaux </a:t>
            </a:r>
            <a:r>
              <a:rPr lang="en-US" sz="6600" dirty="0" err="1">
                <a:solidFill>
                  <a:srgbClr val="6D6D6D"/>
                </a:solidFill>
                <a:latin typeface="Angelica"/>
                <a:ea typeface="Angelica"/>
                <a:cs typeface="Angelica"/>
                <a:sym typeface="Angelica"/>
              </a:rPr>
              <a:t>partenaires</a:t>
            </a:r>
            <a:r>
              <a:rPr lang="en-US" sz="6600" dirty="0">
                <a:solidFill>
                  <a:srgbClr val="6D6D6D"/>
                </a:solidFill>
                <a:latin typeface="Angelica"/>
                <a:ea typeface="Angelica"/>
                <a:cs typeface="Angelica"/>
                <a:sym typeface="Angelica"/>
              </a:rPr>
              <a:t> 2025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3625221" y="8592576"/>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Freeform 7"/>
          <p:cNvSpPr/>
          <p:nvPr/>
        </p:nvSpPr>
        <p:spPr>
          <a:xfrm>
            <a:off x="1028700" y="7676065"/>
            <a:ext cx="5626687" cy="1582235"/>
          </a:xfrm>
          <a:custGeom>
            <a:avLst/>
            <a:gdLst/>
            <a:ahLst/>
            <a:cxnLst/>
            <a:rect l="l" t="t" r="r" b="b"/>
            <a:pathLst>
              <a:path w="5626687" h="1582235">
                <a:moveTo>
                  <a:pt x="0" y="0"/>
                </a:moveTo>
                <a:lnTo>
                  <a:pt x="5626687" y="0"/>
                </a:lnTo>
                <a:lnTo>
                  <a:pt x="5626687" y="1582235"/>
                </a:lnTo>
                <a:lnTo>
                  <a:pt x="0" y="1582235"/>
                </a:lnTo>
                <a:lnTo>
                  <a:pt x="0" y="0"/>
                </a:lnTo>
                <a:close/>
              </a:path>
            </a:pathLst>
          </a:custGeom>
          <a:blipFill>
            <a:blip r:embed="rId8"/>
            <a:stretch>
              <a:fillRect/>
            </a:stretch>
          </a:blipFill>
        </p:spPr>
        <p:txBody>
          <a:bodyPr/>
          <a:lstStyle/>
          <a:p>
            <a:endParaRPr lang="fr-CH"/>
          </a:p>
        </p:txBody>
      </p:sp>
      <p:sp>
        <p:nvSpPr>
          <p:cNvPr id="8" name="TextBox 8"/>
          <p:cNvSpPr txBox="1"/>
          <p:nvPr/>
        </p:nvSpPr>
        <p:spPr>
          <a:xfrm>
            <a:off x="4691683" y="3188121"/>
            <a:ext cx="10200392" cy="4246099"/>
          </a:xfrm>
          <a:prstGeom prst="rect">
            <a:avLst/>
          </a:prstGeom>
        </p:spPr>
        <p:txBody>
          <a:bodyPr lIns="0" tIns="0" rIns="0" bIns="0" rtlCol="0" anchor="t">
            <a:spAutoFit/>
          </a:bodyPr>
          <a:lstStyle/>
          <a:p>
            <a:pPr algn="l">
              <a:lnSpc>
                <a:spcPts val="5599"/>
              </a:lnSpc>
            </a:pPr>
            <a:r>
              <a:rPr lang="fr-CH" sz="3999" dirty="0">
                <a:solidFill>
                  <a:srgbClr val="6D6D6D"/>
                </a:solidFill>
                <a:latin typeface="Arimo"/>
                <a:ea typeface="Arimo"/>
                <a:cs typeface="Arimo"/>
                <a:sym typeface="Arimo"/>
              </a:rPr>
              <a:t>Pour l’année 2025, nous avons pu acquérir deux nouveaux partenaires de coopération. Il s’agit de : </a:t>
            </a:r>
          </a:p>
          <a:p>
            <a:pPr algn="l">
              <a:lnSpc>
                <a:spcPts val="5599"/>
              </a:lnSpc>
            </a:pPr>
            <a:endParaRPr lang="fr-CH" sz="3999" dirty="0">
              <a:solidFill>
                <a:srgbClr val="6D6D6D"/>
              </a:solidFill>
              <a:latin typeface="Arimo"/>
              <a:ea typeface="Arimo"/>
              <a:cs typeface="Arimo"/>
              <a:sym typeface="Arimo"/>
            </a:endParaRPr>
          </a:p>
          <a:p>
            <a:pPr marL="863599" lvl="1" indent="-431800" algn="l">
              <a:lnSpc>
                <a:spcPts val="5599"/>
              </a:lnSpc>
              <a:buFont typeface="Arial"/>
              <a:buChar char="•"/>
            </a:pPr>
            <a:r>
              <a:rPr lang="fr-CH" sz="3999" dirty="0">
                <a:solidFill>
                  <a:srgbClr val="6D6D6D"/>
                </a:solidFill>
                <a:latin typeface="Arimo"/>
                <a:ea typeface="Arimo"/>
                <a:cs typeface="Arimo"/>
                <a:sym typeface="Arimo"/>
              </a:rPr>
              <a:t>HELSANA Assurances SA</a:t>
            </a:r>
          </a:p>
          <a:p>
            <a:pPr marL="863599" lvl="1" indent="-431800" algn="l">
              <a:lnSpc>
                <a:spcPts val="5599"/>
              </a:lnSpc>
              <a:buFont typeface="Arial"/>
              <a:buChar char="•"/>
            </a:pPr>
            <a:r>
              <a:rPr lang="fr-CH" sz="3999" dirty="0" err="1">
                <a:solidFill>
                  <a:srgbClr val="6D6D6D"/>
                </a:solidFill>
                <a:latin typeface="Arimo"/>
                <a:ea typeface="Arimo"/>
                <a:cs typeface="Arimo"/>
                <a:sym typeface="Arimo"/>
              </a:rPr>
              <a:t>petZEBA</a:t>
            </a:r>
            <a:r>
              <a:rPr lang="fr-CH" sz="3999" dirty="0">
                <a:solidFill>
                  <a:srgbClr val="6D6D6D"/>
                </a:solidFill>
                <a:latin typeface="Arimo"/>
                <a:ea typeface="Arimo"/>
                <a:cs typeface="Arimo"/>
                <a:sym typeface="Arimo"/>
              </a:rPr>
              <a:t> AG</a:t>
            </a:r>
          </a:p>
        </p:txBody>
      </p:sp>
      <p:sp>
        <p:nvSpPr>
          <p:cNvPr id="9" name="Freeform 9"/>
          <p:cNvSpPr/>
          <p:nvPr/>
        </p:nvSpPr>
        <p:spPr>
          <a:xfrm>
            <a:off x="7646530" y="7676065"/>
            <a:ext cx="5626687" cy="1582235"/>
          </a:xfrm>
          <a:custGeom>
            <a:avLst/>
            <a:gdLst/>
            <a:ahLst/>
            <a:cxnLst/>
            <a:rect l="l" t="t" r="r" b="b"/>
            <a:pathLst>
              <a:path w="5626687" h="1582235">
                <a:moveTo>
                  <a:pt x="0" y="0"/>
                </a:moveTo>
                <a:lnTo>
                  <a:pt x="5626687" y="0"/>
                </a:lnTo>
                <a:lnTo>
                  <a:pt x="5626687" y="1582235"/>
                </a:lnTo>
                <a:lnTo>
                  <a:pt x="0" y="1582235"/>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10706439" flipH="1">
            <a:off x="13678926" y="4521402"/>
            <a:ext cx="9142943" cy="6350190"/>
          </a:xfrm>
          <a:custGeom>
            <a:avLst/>
            <a:gdLst/>
            <a:ahLst/>
            <a:cxnLst/>
            <a:rect l="l" t="t" r="r" b="b"/>
            <a:pathLst>
              <a:path w="9142943" h="6350190">
                <a:moveTo>
                  <a:pt x="9142943" y="0"/>
                </a:moveTo>
                <a:lnTo>
                  <a:pt x="0" y="0"/>
                </a:lnTo>
                <a:lnTo>
                  <a:pt x="0" y="6350189"/>
                </a:lnTo>
                <a:lnTo>
                  <a:pt x="9142943" y="6350189"/>
                </a:lnTo>
                <a:lnTo>
                  <a:pt x="91429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dirty="0"/>
          </a:p>
        </p:txBody>
      </p:sp>
      <p:sp>
        <p:nvSpPr>
          <p:cNvPr id="3" name="Freeform 3"/>
          <p:cNvSpPr/>
          <p:nvPr/>
        </p:nvSpPr>
        <p:spPr>
          <a:xfrm rot="-612899">
            <a:off x="11768702" y="-4705744"/>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fr-CH" dirty="0"/>
          </a:p>
        </p:txBody>
      </p:sp>
      <p:sp>
        <p:nvSpPr>
          <p:cNvPr id="4" name="TextBox 4"/>
          <p:cNvSpPr txBox="1"/>
          <p:nvPr/>
        </p:nvSpPr>
        <p:spPr>
          <a:xfrm>
            <a:off x="8983721" y="1789022"/>
            <a:ext cx="5387754" cy="655372"/>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Salutations</a:t>
            </a:r>
          </a:p>
        </p:txBody>
      </p:sp>
      <p:sp>
        <p:nvSpPr>
          <p:cNvPr id="5" name="TextBox 5"/>
          <p:cNvSpPr txBox="1"/>
          <p:nvPr/>
        </p:nvSpPr>
        <p:spPr>
          <a:xfrm>
            <a:off x="8983721" y="4010827"/>
            <a:ext cx="6612853" cy="688975"/>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Workshop</a:t>
            </a:r>
          </a:p>
        </p:txBody>
      </p:sp>
      <p:sp>
        <p:nvSpPr>
          <p:cNvPr id="6" name="TextBox 6"/>
          <p:cNvSpPr txBox="1"/>
          <p:nvPr/>
        </p:nvSpPr>
        <p:spPr>
          <a:xfrm>
            <a:off x="8983721" y="5011122"/>
            <a:ext cx="6612853" cy="655372"/>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Informations de la SCS</a:t>
            </a:r>
          </a:p>
        </p:txBody>
      </p:sp>
      <p:sp>
        <p:nvSpPr>
          <p:cNvPr id="7" name="TextBox 7"/>
          <p:cNvSpPr txBox="1"/>
          <p:nvPr/>
        </p:nvSpPr>
        <p:spPr>
          <a:xfrm>
            <a:off x="8983721" y="2899925"/>
            <a:ext cx="5619503" cy="655372"/>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Exposé VMI</a:t>
            </a:r>
          </a:p>
        </p:txBody>
      </p:sp>
      <p:sp>
        <p:nvSpPr>
          <p:cNvPr id="8" name="TextBox 8"/>
          <p:cNvSpPr txBox="1"/>
          <p:nvPr/>
        </p:nvSpPr>
        <p:spPr>
          <a:xfrm>
            <a:off x="7987495" y="1810899"/>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1.</a:t>
            </a:r>
          </a:p>
        </p:txBody>
      </p:sp>
      <p:sp>
        <p:nvSpPr>
          <p:cNvPr id="9" name="TextBox 9"/>
          <p:cNvSpPr txBox="1"/>
          <p:nvPr/>
        </p:nvSpPr>
        <p:spPr>
          <a:xfrm>
            <a:off x="7987495" y="2871350"/>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2.</a:t>
            </a:r>
          </a:p>
        </p:txBody>
      </p:sp>
      <p:sp>
        <p:nvSpPr>
          <p:cNvPr id="10" name="TextBox 10"/>
          <p:cNvSpPr txBox="1"/>
          <p:nvPr/>
        </p:nvSpPr>
        <p:spPr>
          <a:xfrm>
            <a:off x="7987495" y="3982252"/>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3.</a:t>
            </a:r>
          </a:p>
        </p:txBody>
      </p:sp>
      <p:sp>
        <p:nvSpPr>
          <p:cNvPr id="11" name="TextBox 11"/>
          <p:cNvSpPr txBox="1"/>
          <p:nvPr/>
        </p:nvSpPr>
        <p:spPr>
          <a:xfrm>
            <a:off x="7987495" y="4982547"/>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4.</a:t>
            </a:r>
          </a:p>
        </p:txBody>
      </p:sp>
      <p:sp>
        <p:nvSpPr>
          <p:cNvPr id="12" name="TextBox 12"/>
          <p:cNvSpPr txBox="1"/>
          <p:nvPr/>
        </p:nvSpPr>
        <p:spPr>
          <a:xfrm>
            <a:off x="7987495" y="6044165"/>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5.</a:t>
            </a:r>
          </a:p>
        </p:txBody>
      </p:sp>
      <p:sp>
        <p:nvSpPr>
          <p:cNvPr id="13" name="TextBox 13"/>
          <p:cNvSpPr txBox="1"/>
          <p:nvPr/>
        </p:nvSpPr>
        <p:spPr>
          <a:xfrm>
            <a:off x="8983721" y="6072740"/>
            <a:ext cx="6612853" cy="655372"/>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Présentation des résultats</a:t>
            </a:r>
          </a:p>
        </p:txBody>
      </p:sp>
      <p:sp>
        <p:nvSpPr>
          <p:cNvPr id="14" name="TextBox 14"/>
          <p:cNvSpPr txBox="1"/>
          <p:nvPr/>
        </p:nvSpPr>
        <p:spPr>
          <a:xfrm>
            <a:off x="7987495" y="7105783"/>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6.</a:t>
            </a:r>
          </a:p>
        </p:txBody>
      </p:sp>
      <p:sp>
        <p:nvSpPr>
          <p:cNvPr id="15" name="TextBox 15"/>
          <p:cNvSpPr txBox="1"/>
          <p:nvPr/>
        </p:nvSpPr>
        <p:spPr>
          <a:xfrm>
            <a:off x="8983721" y="7134358"/>
            <a:ext cx="6612853" cy="655372"/>
          </a:xfrm>
          <a:prstGeom prst="rect">
            <a:avLst/>
          </a:prstGeom>
        </p:spPr>
        <p:txBody>
          <a:bodyPr lIns="0" tIns="0" rIns="0" bIns="0" rtlCol="0" anchor="t">
            <a:spAutoFit/>
          </a:bodyPr>
          <a:lstStyle/>
          <a:p>
            <a:pPr algn="l">
              <a:lnSpc>
                <a:spcPts val="5599"/>
              </a:lnSpc>
            </a:pPr>
            <a:r>
              <a:rPr lang="en-US" sz="3999" dirty="0">
                <a:solidFill>
                  <a:srgbClr val="6D6D6D"/>
                </a:solidFill>
                <a:latin typeface="Arimo"/>
                <a:ea typeface="Arimo"/>
                <a:cs typeface="Arimo"/>
                <a:sym typeface="Arimo"/>
              </a:rPr>
              <a:t>Questions ouvertes</a:t>
            </a:r>
          </a:p>
        </p:txBody>
      </p:sp>
      <p:sp>
        <p:nvSpPr>
          <p:cNvPr id="16" name="TextBox 16"/>
          <p:cNvSpPr txBox="1"/>
          <p:nvPr/>
        </p:nvSpPr>
        <p:spPr>
          <a:xfrm>
            <a:off x="7987495" y="8167401"/>
            <a:ext cx="853351" cy="717550"/>
          </a:xfrm>
          <a:prstGeom prst="rect">
            <a:avLst/>
          </a:prstGeom>
        </p:spPr>
        <p:txBody>
          <a:bodyPr lIns="0" tIns="0" rIns="0" bIns="0" rtlCol="0" anchor="t">
            <a:spAutoFit/>
          </a:bodyPr>
          <a:lstStyle/>
          <a:p>
            <a:pPr algn="ctr">
              <a:lnSpc>
                <a:spcPts val="5599"/>
              </a:lnSpc>
            </a:pPr>
            <a:r>
              <a:rPr lang="en-US" sz="3999" dirty="0">
                <a:solidFill>
                  <a:srgbClr val="6D6D6D"/>
                </a:solidFill>
                <a:latin typeface="Angelica"/>
                <a:ea typeface="Angelica"/>
                <a:cs typeface="Angelica"/>
                <a:sym typeface="Angelica"/>
              </a:rPr>
              <a:t>7.</a:t>
            </a:r>
          </a:p>
        </p:txBody>
      </p:sp>
      <p:sp>
        <p:nvSpPr>
          <p:cNvPr id="17" name="TextBox 17"/>
          <p:cNvSpPr txBox="1"/>
          <p:nvPr/>
        </p:nvSpPr>
        <p:spPr>
          <a:xfrm>
            <a:off x="8983721" y="8195976"/>
            <a:ext cx="6612853" cy="655372"/>
          </a:xfrm>
          <a:prstGeom prst="rect">
            <a:avLst/>
          </a:prstGeom>
        </p:spPr>
        <p:txBody>
          <a:bodyPr lIns="0" tIns="0" rIns="0" bIns="0" rtlCol="0" anchor="t">
            <a:spAutoFit/>
          </a:bodyPr>
          <a:lstStyle/>
          <a:p>
            <a:pPr algn="l">
              <a:lnSpc>
                <a:spcPts val="5599"/>
              </a:lnSpc>
            </a:pPr>
            <a:r>
              <a:rPr lang="fr-CH" sz="3999" dirty="0">
                <a:solidFill>
                  <a:srgbClr val="6D6D6D"/>
                </a:solidFill>
                <a:latin typeface="Arimo"/>
                <a:ea typeface="Arimo"/>
                <a:cs typeface="Arimo"/>
                <a:sym typeface="Arimo"/>
              </a:rPr>
              <a:t>Apéro et repas</a:t>
            </a:r>
          </a:p>
        </p:txBody>
      </p:sp>
      <p:sp>
        <p:nvSpPr>
          <p:cNvPr id="18" name="TextBox 18"/>
          <p:cNvSpPr txBox="1"/>
          <p:nvPr/>
        </p:nvSpPr>
        <p:spPr>
          <a:xfrm>
            <a:off x="1028700" y="4365887"/>
            <a:ext cx="5873629" cy="1335045"/>
          </a:xfrm>
          <a:prstGeom prst="rect">
            <a:avLst/>
          </a:prstGeom>
        </p:spPr>
        <p:txBody>
          <a:bodyPr lIns="0" tIns="0" rIns="0" bIns="0" rtlCol="0" anchor="t">
            <a:spAutoFit/>
          </a:bodyPr>
          <a:lstStyle/>
          <a:p>
            <a:pPr algn="l">
              <a:lnSpc>
                <a:spcPts val="11618"/>
              </a:lnSpc>
            </a:pPr>
            <a:r>
              <a:rPr lang="en-US" sz="7200" dirty="0">
                <a:solidFill>
                  <a:srgbClr val="6D6D6D"/>
                </a:solidFill>
                <a:latin typeface="Angelica"/>
                <a:ea typeface="Angelica"/>
                <a:cs typeface="Angelica"/>
                <a:sym typeface="Angelica"/>
              </a:rPr>
              <a:t>Programme</a:t>
            </a:r>
          </a:p>
        </p:txBody>
      </p:sp>
      <p:sp>
        <p:nvSpPr>
          <p:cNvPr id="19" name="Freeform 1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dirty="0"/>
          </a:p>
        </p:txBody>
      </p:sp>
      <p:sp>
        <p:nvSpPr>
          <p:cNvPr id="20" name="Freeform 2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944600" y="8572500"/>
            <a:ext cx="5485647" cy="5650011"/>
          </a:xfrm>
          <a:custGeom>
            <a:avLst/>
            <a:gdLst/>
            <a:ahLst/>
            <a:cxnLst/>
            <a:rect l="l" t="t" r="r" b="b"/>
            <a:pathLst>
              <a:path w="5485647" h="5650011">
                <a:moveTo>
                  <a:pt x="0" y="0"/>
                </a:moveTo>
                <a:lnTo>
                  <a:pt x="5485646" y="0"/>
                </a:lnTo>
                <a:lnTo>
                  <a:pt x="5485646"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3841046" y="771525"/>
            <a:ext cx="13418254" cy="1733887"/>
          </a:xfrm>
          <a:prstGeom prst="rect">
            <a:avLst/>
          </a:prstGeom>
        </p:spPr>
        <p:txBody>
          <a:bodyPr lIns="0" tIns="0" rIns="0" bIns="0" rtlCol="0" anchor="t">
            <a:spAutoFit/>
          </a:bodyPr>
          <a:lstStyle/>
          <a:p>
            <a:pPr algn="r">
              <a:lnSpc>
                <a:spcPts val="13631"/>
              </a:lnSpc>
            </a:pPr>
            <a:r>
              <a:rPr lang="en-US" sz="9736">
                <a:solidFill>
                  <a:srgbClr val="6D6D6D"/>
                </a:solidFill>
                <a:latin typeface="Angelica"/>
                <a:ea typeface="Angelica"/>
                <a:cs typeface="Angelica"/>
                <a:sym typeface="Angelica"/>
              </a:rPr>
              <a:t>Helsana</a:t>
            </a:r>
          </a:p>
        </p:txBody>
      </p:sp>
      <p:sp>
        <p:nvSpPr>
          <p:cNvPr id="7" name="TextBox 7"/>
          <p:cNvSpPr txBox="1"/>
          <p:nvPr/>
        </p:nvSpPr>
        <p:spPr>
          <a:xfrm>
            <a:off x="1028700" y="2966082"/>
            <a:ext cx="16230600" cy="6118406"/>
          </a:xfrm>
          <a:prstGeom prst="rect">
            <a:avLst/>
          </a:prstGeom>
        </p:spPr>
        <p:txBody>
          <a:bodyPr lIns="0" tIns="0" rIns="0" bIns="0" rtlCol="0" anchor="t">
            <a:spAutoFit/>
          </a:bodyPr>
          <a:lstStyle/>
          <a:p>
            <a:pPr algn="just">
              <a:lnSpc>
                <a:spcPts val="4799"/>
              </a:lnSpc>
            </a:pPr>
            <a:r>
              <a:rPr lang="fr-CH" sz="3999" dirty="0">
                <a:solidFill>
                  <a:srgbClr val="6D6D6D"/>
                </a:solidFill>
                <a:latin typeface="Arimo"/>
                <a:ea typeface="Arimo"/>
                <a:cs typeface="Arimo"/>
                <a:sym typeface="Arimo"/>
              </a:rPr>
              <a:t>Optimiser</a:t>
            </a:r>
            <a:r>
              <a:rPr lang="en-US" sz="3999" dirty="0">
                <a:solidFill>
                  <a:srgbClr val="6D6D6D"/>
                </a:solidFill>
                <a:latin typeface="Arimo"/>
                <a:ea typeface="Arimo"/>
                <a:cs typeface="Arimo"/>
                <a:sym typeface="Arimo"/>
              </a:rPr>
              <a:t> les primes de </a:t>
            </a:r>
            <a:r>
              <a:rPr lang="fr-CH" sz="3999" dirty="0">
                <a:solidFill>
                  <a:srgbClr val="6D6D6D"/>
                </a:solidFill>
                <a:latin typeface="Arimo"/>
                <a:ea typeface="Arimo"/>
                <a:cs typeface="Arimo"/>
                <a:sym typeface="Arimo"/>
              </a:rPr>
              <a:t>santé grâce à Helsana.</a:t>
            </a:r>
          </a:p>
          <a:p>
            <a:pPr algn="l">
              <a:lnSpc>
                <a:spcPts val="4799"/>
              </a:lnSpc>
            </a:pPr>
            <a:r>
              <a:rPr lang="fr-CH" sz="3999" dirty="0">
                <a:solidFill>
                  <a:srgbClr val="6D6D6D"/>
                </a:solidFill>
                <a:latin typeface="Arimo"/>
                <a:ea typeface="Arimo"/>
                <a:cs typeface="Arimo"/>
                <a:sym typeface="Arimo"/>
              </a:rPr>
              <a:t>Helsana s’engage pour la santé et la qualité de vie de ses clientes et de ses clients et offre depuis 125 ans une sécurité financière en cas de prévention, de maladie et d’accident. Plus de deux millions de clientes et de clients lui font confiance dans toute la Suisse. Vous aussi faites confiance à notre couverture d’assurance de premier ordre. Vous et vos proches bénéficiez d’avantages attractifs</a:t>
            </a:r>
            <a:r>
              <a:rPr lang="en-US" sz="3999" dirty="0">
                <a:solidFill>
                  <a:srgbClr val="6D6D6D"/>
                </a:solidFill>
                <a:latin typeface="Arimo"/>
                <a:ea typeface="Arimo"/>
                <a:cs typeface="Arimo"/>
                <a:sym typeface="Arimo"/>
              </a:rPr>
              <a:t>. </a:t>
            </a:r>
          </a:p>
          <a:p>
            <a:pPr algn="l">
              <a:lnSpc>
                <a:spcPts val="4799"/>
              </a:lnSpc>
            </a:pPr>
            <a:r>
              <a:rPr lang="fr-CH" sz="3999" dirty="0">
                <a:solidFill>
                  <a:srgbClr val="6D6D6D"/>
                </a:solidFill>
                <a:latin typeface="Arimo"/>
                <a:ea typeface="Arimo"/>
                <a:cs typeface="Arimo"/>
                <a:sym typeface="Arimo"/>
              </a:rPr>
              <a:t>HELSANA Assurances SA offre à nos membres, ainsi qu’aux membres</a:t>
            </a:r>
            <a:r>
              <a:rPr lang="en-US" sz="3999" dirty="0">
                <a:solidFill>
                  <a:srgbClr val="6D6D6D"/>
                </a:solidFill>
                <a:latin typeface="Arimo"/>
                <a:ea typeface="Arimo"/>
                <a:cs typeface="Arimo"/>
                <a:sym typeface="Arimo"/>
              </a:rPr>
              <a:t> </a:t>
            </a:r>
            <a:r>
              <a:rPr lang="fr-CH" sz="3999" dirty="0">
                <a:solidFill>
                  <a:srgbClr val="6D6D6D"/>
                </a:solidFill>
                <a:latin typeface="Arimo"/>
                <a:ea typeface="Arimo"/>
                <a:cs typeface="Arimo"/>
                <a:sym typeface="Arimo"/>
              </a:rPr>
              <a:t>de leur famille un </a:t>
            </a:r>
            <a:r>
              <a:rPr lang="fr-CH" sz="3999" b="1" dirty="0">
                <a:solidFill>
                  <a:srgbClr val="FFC000"/>
                </a:solidFill>
                <a:latin typeface="Arimo"/>
                <a:ea typeface="Arimo"/>
                <a:cs typeface="Arimo"/>
                <a:sym typeface="Arimo"/>
              </a:rPr>
              <a:t>rabais de 10% </a:t>
            </a:r>
            <a:r>
              <a:rPr lang="fr-CH" sz="3999" dirty="0">
                <a:solidFill>
                  <a:srgbClr val="6D6D6D"/>
                </a:solidFill>
                <a:latin typeface="Arimo"/>
                <a:ea typeface="Arimo"/>
                <a:cs typeface="Arimo"/>
                <a:sym typeface="Arimo"/>
              </a:rPr>
              <a:t>sur toutes les assurances complémentaires</a:t>
            </a:r>
            <a:r>
              <a:rPr lang="en-US" sz="3999" dirty="0">
                <a:solidFill>
                  <a:srgbClr val="6D6D6D"/>
                </a:solidFill>
                <a:latin typeface="Arimo"/>
                <a:ea typeface="Arimo"/>
                <a:cs typeface="Arimo"/>
                <a:sym typeface="Arimo"/>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821192" y="8684022"/>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TextBox 6"/>
          <p:cNvSpPr txBox="1"/>
          <p:nvPr/>
        </p:nvSpPr>
        <p:spPr>
          <a:xfrm>
            <a:off x="3841046" y="790575"/>
            <a:ext cx="13418254"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petZEBA AG</a:t>
            </a:r>
          </a:p>
        </p:txBody>
      </p:sp>
      <p:sp>
        <p:nvSpPr>
          <p:cNvPr id="7" name="TextBox 7"/>
          <p:cNvSpPr txBox="1"/>
          <p:nvPr/>
        </p:nvSpPr>
        <p:spPr>
          <a:xfrm>
            <a:off x="1028700" y="2810951"/>
            <a:ext cx="16230600" cy="5479513"/>
          </a:xfrm>
          <a:prstGeom prst="rect">
            <a:avLst/>
          </a:prstGeom>
        </p:spPr>
        <p:txBody>
          <a:bodyPr lIns="0" tIns="0" rIns="0" bIns="0" rtlCol="0" anchor="t">
            <a:spAutoFit/>
          </a:bodyPr>
          <a:lstStyle/>
          <a:p>
            <a:pPr algn="l">
              <a:lnSpc>
                <a:spcPts val="4799"/>
              </a:lnSpc>
            </a:pPr>
            <a:r>
              <a:rPr lang="fr-CH" sz="3999" b="1" dirty="0">
                <a:solidFill>
                  <a:srgbClr val="6D6D6D"/>
                </a:solidFill>
                <a:latin typeface="Arimo Bold"/>
                <a:ea typeface="Arimo Bold"/>
                <a:cs typeface="Arimo Bold"/>
                <a:sym typeface="Arimo Bold"/>
              </a:rPr>
              <a:t>Votre partenaire de confiance pour le bien-être de vos animaux</a:t>
            </a:r>
            <a:r>
              <a:rPr lang="en-US" sz="3999" b="1" dirty="0">
                <a:solidFill>
                  <a:srgbClr val="6D6D6D"/>
                </a:solidFill>
                <a:latin typeface="Arimo Bold"/>
                <a:ea typeface="Arimo Bold"/>
                <a:cs typeface="Arimo Bold"/>
                <a:sym typeface="Arimo Bold"/>
              </a:rPr>
              <a:t>:</a:t>
            </a:r>
          </a:p>
          <a:p>
            <a:pPr algn="l">
              <a:lnSpc>
                <a:spcPts val="4799"/>
              </a:lnSpc>
            </a:pPr>
            <a:r>
              <a:rPr lang="fr-CH" sz="3200" dirty="0">
                <a:solidFill>
                  <a:srgbClr val="6D6D6D"/>
                </a:solidFill>
                <a:latin typeface="Arimo"/>
                <a:ea typeface="Arimo"/>
                <a:cs typeface="Arimo"/>
                <a:sym typeface="Arimo"/>
              </a:rPr>
              <a:t>Depuis 2006, l’entreprise familiale suisse </a:t>
            </a:r>
            <a:r>
              <a:rPr lang="fr-CH" sz="3200" dirty="0" err="1">
                <a:solidFill>
                  <a:srgbClr val="6D6D6D"/>
                </a:solidFill>
                <a:latin typeface="Arimo"/>
                <a:ea typeface="Arimo"/>
                <a:cs typeface="Arimo"/>
                <a:sym typeface="Arimo"/>
              </a:rPr>
              <a:t>petZEBA</a:t>
            </a:r>
            <a:r>
              <a:rPr lang="fr-CH" sz="3200" dirty="0">
                <a:solidFill>
                  <a:srgbClr val="6D6D6D"/>
                </a:solidFill>
                <a:latin typeface="Arimo"/>
                <a:ea typeface="Arimo"/>
                <a:cs typeface="Arimo"/>
                <a:sym typeface="Arimo"/>
              </a:rPr>
              <a:t> AG est synonyme de qualité, d’innovation et de conseils personnalisés pour tout ce qui concerne les chiens et les chats. En tant que développeur de notre propre marque </a:t>
            </a:r>
            <a:r>
              <a:rPr lang="fr-CH" sz="3200" dirty="0" err="1">
                <a:solidFill>
                  <a:srgbClr val="6D6D6D"/>
                </a:solidFill>
                <a:latin typeface="Arimo"/>
                <a:ea typeface="Arimo"/>
                <a:cs typeface="Arimo"/>
                <a:sym typeface="Arimo"/>
              </a:rPr>
              <a:t>kyli</a:t>
            </a:r>
            <a:r>
              <a:rPr lang="fr-CH" sz="3200" dirty="0">
                <a:solidFill>
                  <a:srgbClr val="6D6D6D"/>
                </a:solidFill>
                <a:latin typeface="Arimo"/>
                <a:ea typeface="Arimo"/>
                <a:cs typeface="Arimo"/>
                <a:sym typeface="Arimo"/>
              </a:rPr>
              <a:t> et en tant que distributeur exclusif de </a:t>
            </a:r>
            <a:r>
              <a:rPr lang="fr-CH" sz="3200" dirty="0" err="1">
                <a:solidFill>
                  <a:srgbClr val="6D6D6D"/>
                </a:solidFill>
                <a:latin typeface="Arimo"/>
                <a:ea typeface="Arimo"/>
                <a:cs typeface="Arimo"/>
                <a:sym typeface="Arimo"/>
              </a:rPr>
              <a:t>Josera</a:t>
            </a:r>
            <a:r>
              <a:rPr lang="fr-CH" sz="3200" dirty="0">
                <a:solidFill>
                  <a:srgbClr val="6D6D6D"/>
                </a:solidFill>
                <a:latin typeface="Arimo"/>
                <a:ea typeface="Arimo"/>
                <a:cs typeface="Arimo"/>
                <a:sym typeface="Arimo"/>
              </a:rPr>
              <a:t> en Suisse, nous vous offrons un assortiment particulièrement varié pour répondre à tous vos désirs. </a:t>
            </a:r>
          </a:p>
          <a:p>
            <a:pPr algn="l">
              <a:lnSpc>
                <a:spcPts val="4799"/>
              </a:lnSpc>
            </a:pPr>
            <a:endParaRPr lang="fr-CH" sz="3200" dirty="0">
              <a:solidFill>
                <a:srgbClr val="6D6D6D"/>
              </a:solidFill>
              <a:latin typeface="Arimo"/>
              <a:ea typeface="Arimo"/>
              <a:cs typeface="Arimo"/>
              <a:sym typeface="Arimo"/>
            </a:endParaRPr>
          </a:p>
          <a:p>
            <a:pPr algn="l">
              <a:lnSpc>
                <a:spcPts val="4799"/>
              </a:lnSpc>
            </a:pPr>
            <a:r>
              <a:rPr lang="fr-CH" sz="3200" dirty="0">
                <a:solidFill>
                  <a:srgbClr val="6D6D6D"/>
                </a:solidFill>
                <a:latin typeface="Arimo"/>
                <a:ea typeface="Arimo"/>
                <a:cs typeface="Arimo"/>
                <a:sym typeface="Arimo"/>
              </a:rPr>
              <a:t>En tant que membre de la SCS, vous bénéficiez, en plus des conditions réservées aux éleveurs, d’un </a:t>
            </a:r>
            <a:r>
              <a:rPr lang="fr-CH" sz="3200" b="1" dirty="0">
                <a:solidFill>
                  <a:srgbClr val="FFC000"/>
                </a:solidFill>
                <a:latin typeface="Arimo"/>
                <a:ea typeface="Arimo"/>
                <a:cs typeface="Arimo"/>
                <a:sym typeface="Arimo"/>
              </a:rPr>
              <a:t>rabais supplémentaire exclusif de 5% </a:t>
            </a:r>
            <a:r>
              <a:rPr lang="fr-CH" sz="3200" dirty="0">
                <a:solidFill>
                  <a:srgbClr val="6D6D6D"/>
                </a:solidFill>
                <a:latin typeface="Arimo"/>
                <a:ea typeface="Arimo"/>
                <a:cs typeface="Arimo"/>
                <a:sym typeface="Arimo"/>
              </a:rPr>
              <a:t>sur l’ensemble de l’assortiment. </a:t>
            </a:r>
            <a:endParaRPr lang="en-US" sz="3999" dirty="0">
              <a:solidFill>
                <a:srgbClr val="6D6D6D"/>
              </a:solidFill>
              <a:latin typeface="Arimo"/>
              <a:ea typeface="Arimo"/>
              <a:cs typeface="Arimo"/>
              <a:sym typeface="Arimo"/>
            </a:endParaRPr>
          </a:p>
        </p:txBody>
      </p:sp>
      <p:sp>
        <p:nvSpPr>
          <p:cNvPr id="8" name="Freeform 8"/>
          <p:cNvSpPr/>
          <p:nvPr/>
        </p:nvSpPr>
        <p:spPr>
          <a:xfrm>
            <a:off x="1028700" y="875336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9" name="Freeform 9"/>
          <p:cNvSpPr/>
          <p:nvPr/>
        </p:nvSpPr>
        <p:spPr>
          <a:xfrm>
            <a:off x="7664510" y="875424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9" cstate="screen">
              <a:extLst>
                <a:ext uri="{28A0092B-C50C-407E-A947-70E740481C1C}">
                  <a14:useLocalDpi xmlns:a14="http://schemas.microsoft.com/office/drawing/2010/main"/>
                </a:ext>
              </a:extLst>
            </a:blip>
            <a:stretch>
              <a:fillRect l="-230" r="-230"/>
            </a:stretch>
          </a:blipFill>
        </p:spPr>
        <p:txBody>
          <a:bodyPr/>
          <a:lstStyle/>
          <a:p>
            <a:endParaRPr lang="fr-CH"/>
          </a:p>
        </p:txBody>
      </p:sp>
      <p:sp>
        <p:nvSpPr>
          <p:cNvPr id="10" name="Freeform 10"/>
          <p:cNvSpPr/>
          <p:nvPr/>
        </p:nvSpPr>
        <p:spPr>
          <a:xfrm>
            <a:off x="4346605" y="875336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378311" y="771525"/>
            <a:ext cx="12880989" cy="1604670"/>
          </a:xfrm>
          <a:prstGeom prst="rect">
            <a:avLst/>
          </a:prstGeom>
        </p:spPr>
        <p:txBody>
          <a:bodyPr lIns="0" tIns="0" rIns="0" bIns="0" rtlCol="0" anchor="t">
            <a:spAutoFit/>
          </a:bodyPr>
          <a:lstStyle/>
          <a:p>
            <a:pPr algn="ctr">
              <a:lnSpc>
                <a:spcPts val="13631"/>
              </a:lnSpc>
            </a:pPr>
            <a:r>
              <a:rPr lang="en-US" sz="9736" dirty="0">
                <a:solidFill>
                  <a:srgbClr val="6D6D6D"/>
                </a:solidFill>
                <a:latin typeface="Angelica"/>
                <a:ea typeface="Angelica"/>
                <a:cs typeface="Angelica"/>
                <a:sym typeface="Angelica"/>
              </a:rPr>
              <a:t>Info’s de </a:t>
            </a:r>
            <a:r>
              <a:rPr lang="en-US" sz="9736" dirty="0" err="1">
                <a:solidFill>
                  <a:srgbClr val="6D6D6D"/>
                </a:solidFill>
                <a:latin typeface="Angelica"/>
                <a:ea typeface="Angelica"/>
                <a:cs typeface="Angelica"/>
                <a:sym typeface="Angelica"/>
              </a:rPr>
              <a:t>l’OSAV</a:t>
            </a:r>
            <a:endParaRPr lang="en-US" sz="9736" dirty="0">
              <a:solidFill>
                <a:srgbClr val="6D6D6D"/>
              </a:solidFill>
              <a:latin typeface="Angelica"/>
              <a:ea typeface="Angelica"/>
              <a:cs typeface="Angelica"/>
              <a:sym typeface="Angelica"/>
            </a:endParaRPr>
          </a:p>
        </p:txBody>
      </p:sp>
      <p:sp>
        <p:nvSpPr>
          <p:cNvPr id="3" name="TextBox 3"/>
          <p:cNvSpPr txBox="1"/>
          <p:nvPr/>
        </p:nvSpPr>
        <p:spPr>
          <a:xfrm>
            <a:off x="5210084" y="2789968"/>
            <a:ext cx="11954404" cy="6083397"/>
          </a:xfrm>
          <a:prstGeom prst="rect">
            <a:avLst/>
          </a:prstGeom>
        </p:spPr>
        <p:txBody>
          <a:bodyPr lIns="0" tIns="0" rIns="0" bIns="0" rtlCol="0" anchor="t">
            <a:spAutoFit/>
          </a:bodyPr>
          <a:lstStyle/>
          <a:p>
            <a:pPr algn="l">
              <a:lnSpc>
                <a:spcPts val="4799"/>
              </a:lnSpc>
            </a:pPr>
            <a:r>
              <a:rPr lang="fr-CH" sz="3200" dirty="0">
                <a:solidFill>
                  <a:srgbClr val="D69900"/>
                </a:solidFill>
                <a:latin typeface="Arimo"/>
                <a:ea typeface="Arimo"/>
                <a:cs typeface="Arimo"/>
                <a:sym typeface="Arimo"/>
              </a:rPr>
              <a:t>Les négociations intensives de la SCS portent leurs fruits.</a:t>
            </a:r>
            <a:r>
              <a:rPr lang="fr-CH" sz="3200" dirty="0">
                <a:solidFill>
                  <a:srgbClr val="6D6D6D"/>
                </a:solidFill>
                <a:latin typeface="Arimo"/>
                <a:ea typeface="Arimo"/>
                <a:cs typeface="Arimo"/>
                <a:sym typeface="Arimo"/>
              </a:rPr>
              <a:t> La nouvelle loi sur la protection des animaux en Suisse entre en vigueur le 1</a:t>
            </a:r>
            <a:r>
              <a:rPr lang="fr-CH" sz="3200" baseline="30000" dirty="0">
                <a:solidFill>
                  <a:srgbClr val="6D6D6D"/>
                </a:solidFill>
                <a:latin typeface="Arimo"/>
                <a:ea typeface="Arimo"/>
                <a:cs typeface="Arimo"/>
                <a:sym typeface="Arimo"/>
              </a:rPr>
              <a:t>er</a:t>
            </a:r>
            <a:r>
              <a:rPr lang="fr-CH" sz="3200" dirty="0">
                <a:solidFill>
                  <a:srgbClr val="6D6D6D"/>
                </a:solidFill>
                <a:latin typeface="Arimo"/>
                <a:ea typeface="Arimo"/>
                <a:cs typeface="Arimo"/>
                <a:sym typeface="Arimo"/>
              </a:rPr>
              <a:t> février 2025. Voici les principaux changements pour nous en tant que détenteurs de chien : </a:t>
            </a:r>
          </a:p>
          <a:p>
            <a:pPr algn="l">
              <a:lnSpc>
                <a:spcPts val="4799"/>
              </a:lnSpc>
            </a:pPr>
            <a:endParaRPr lang="fr-CH" sz="3999" dirty="0">
              <a:solidFill>
                <a:srgbClr val="6D6D6D"/>
              </a:solidFill>
              <a:latin typeface="Arimo"/>
              <a:ea typeface="Arimo"/>
              <a:cs typeface="Arimo"/>
              <a:sym typeface="Arimo"/>
            </a:endParaRPr>
          </a:p>
          <a:p>
            <a:pPr marL="863599" lvl="1" indent="-431800" algn="l">
              <a:lnSpc>
                <a:spcPts val="4799"/>
              </a:lnSpc>
              <a:buFont typeface="Arial"/>
              <a:buChar char="•"/>
            </a:pPr>
            <a:r>
              <a:rPr lang="fr-CH" sz="3200" dirty="0">
                <a:solidFill>
                  <a:srgbClr val="6D6D6D"/>
                </a:solidFill>
                <a:latin typeface="Arimo"/>
                <a:ea typeface="Arimo"/>
                <a:cs typeface="Arimo"/>
                <a:sym typeface="Arimo Bold"/>
              </a:rPr>
              <a:t>Les importations </a:t>
            </a:r>
            <a:r>
              <a:rPr lang="fr-CH" sz="3200" b="1" dirty="0">
                <a:solidFill>
                  <a:srgbClr val="D69900"/>
                </a:solidFill>
                <a:latin typeface="Arimo"/>
                <a:ea typeface="Arimo"/>
                <a:cs typeface="Arimo"/>
                <a:sym typeface="Arimo Bold"/>
              </a:rPr>
              <a:t>commerciales</a:t>
            </a:r>
            <a:r>
              <a:rPr lang="fr-CH" sz="3200" dirty="0">
                <a:solidFill>
                  <a:srgbClr val="6D6D6D"/>
                </a:solidFill>
                <a:latin typeface="Arimo"/>
                <a:ea typeface="Arimo"/>
                <a:cs typeface="Arimo"/>
                <a:sym typeface="Arimo Bold"/>
              </a:rPr>
              <a:t> de chiots de moins de 15 semaines seront interdites. Les animaux de moins de 15 semaines ne pourront être importés que par des détentrices et détenteurs privés qui se rendront eux-mêmes chez une éleveuse ou un éleveur à l‘étranger. </a:t>
            </a:r>
            <a:endParaRPr lang="fr-CH" sz="3200" dirty="0">
              <a:solidFill>
                <a:srgbClr val="6D6D6D"/>
              </a:solidFill>
              <a:latin typeface="Arimo"/>
              <a:ea typeface="Arimo"/>
              <a:cs typeface="Arimo"/>
              <a:sym typeface="Arimo"/>
            </a:endParaRP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grpSp>
        <p:nvGrpSpPr>
          <p:cNvPr id="5" name="Group 5"/>
          <p:cNvGrpSpPr>
            <a:grpSpLocks noChangeAspect="1"/>
          </p:cNvGrpSpPr>
          <p:nvPr/>
        </p:nvGrpSpPr>
        <p:grpSpPr>
          <a:xfrm>
            <a:off x="1028700" y="4517462"/>
            <a:ext cx="3370377" cy="3480925"/>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txBody>
            <a:bodyPr/>
            <a:lstStyle/>
            <a:p>
              <a:endParaRPr lang="fr-CH"/>
            </a:p>
          </p:txBody>
        </p:sp>
      </p:grpSp>
      <p:sp>
        <p:nvSpPr>
          <p:cNvPr id="8" name="Freeform 8"/>
          <p:cNvSpPr/>
          <p:nvPr/>
        </p:nvSpPr>
        <p:spPr>
          <a:xfrm>
            <a:off x="13625221" y="8652418"/>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H"/>
          </a:p>
        </p:txBody>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txBody>
          <a:bodyPr/>
          <a:lstStyle/>
          <a:p>
            <a:endParaRPr lang="fr-CH"/>
          </a:p>
        </p:txBody>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50241" y="1649272"/>
            <a:ext cx="15109059" cy="1455591"/>
          </a:xfrm>
          <a:prstGeom prst="rect">
            <a:avLst/>
          </a:prstGeom>
        </p:spPr>
        <p:txBody>
          <a:bodyPr lIns="0" tIns="0" rIns="0" bIns="0" rtlCol="0" anchor="t">
            <a:spAutoFit/>
          </a:bodyPr>
          <a:lstStyle/>
          <a:p>
            <a:pPr algn="ctr">
              <a:lnSpc>
                <a:spcPts val="12599"/>
              </a:lnSpc>
            </a:pPr>
            <a:r>
              <a:rPr lang="en-US" sz="8000" dirty="0">
                <a:solidFill>
                  <a:srgbClr val="6D6D6D"/>
                </a:solidFill>
                <a:latin typeface="Angelica"/>
                <a:ea typeface="Angelica"/>
                <a:cs typeface="Angelica"/>
                <a:sym typeface="Angelica"/>
              </a:rPr>
              <a:t>Info’s du canton de Zurich</a:t>
            </a:r>
          </a:p>
        </p:txBody>
      </p:sp>
      <p:sp>
        <p:nvSpPr>
          <p:cNvPr id="3" name="TextBox 3"/>
          <p:cNvSpPr txBox="1"/>
          <p:nvPr/>
        </p:nvSpPr>
        <p:spPr>
          <a:xfrm>
            <a:off x="6777535" y="4054177"/>
            <a:ext cx="10200392" cy="4271747"/>
          </a:xfrm>
          <a:prstGeom prst="rect">
            <a:avLst/>
          </a:prstGeom>
        </p:spPr>
        <p:txBody>
          <a:bodyPr lIns="0" tIns="0" rIns="0" bIns="0" rtlCol="0" anchor="t">
            <a:spAutoFit/>
          </a:bodyPr>
          <a:lstStyle/>
          <a:p>
            <a:pPr algn="l">
              <a:lnSpc>
                <a:spcPts val="4799"/>
              </a:lnSpc>
            </a:pPr>
            <a:r>
              <a:rPr lang="fr-CH" sz="3999" dirty="0">
                <a:solidFill>
                  <a:srgbClr val="6D6D6D"/>
                </a:solidFill>
                <a:latin typeface="Arimo"/>
                <a:ea typeface="Arimo"/>
                <a:cs typeface="Arimo"/>
                <a:sym typeface="Arimo"/>
              </a:rPr>
              <a:t>Un recours a été déposé contre la nouvelle loi sur les chiens dans le canton de Zurich, laquelle interdit la détention de Rottweilers.</a:t>
            </a:r>
          </a:p>
          <a:p>
            <a:pPr algn="l">
              <a:lnSpc>
                <a:spcPts val="4799"/>
              </a:lnSpc>
            </a:pPr>
            <a:endParaRPr lang="fr-CH" sz="3999" dirty="0">
              <a:solidFill>
                <a:srgbClr val="6D6D6D"/>
              </a:solidFill>
              <a:latin typeface="Arimo"/>
              <a:ea typeface="Arimo"/>
              <a:cs typeface="Arimo"/>
              <a:sym typeface="Arimo"/>
            </a:endParaRPr>
          </a:p>
          <a:p>
            <a:pPr algn="l">
              <a:lnSpc>
                <a:spcPts val="4799"/>
              </a:lnSpc>
            </a:pPr>
            <a:r>
              <a:rPr lang="fr-CH" sz="3999" dirty="0">
                <a:solidFill>
                  <a:srgbClr val="6D6D6D"/>
                </a:solidFill>
                <a:latin typeface="Arimo"/>
                <a:ea typeface="Arimo"/>
                <a:cs typeface="Arimo"/>
                <a:sym typeface="Arimo"/>
              </a:rPr>
              <a:t>Le recours a été déposé par le Club suisse des Rottweilers. Celui-ci est soutenu par la Société canine zurichoise et la SCS. </a:t>
            </a: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grpSp>
        <p:nvGrpSpPr>
          <p:cNvPr id="5" name="Group 5"/>
          <p:cNvGrpSpPr>
            <a:grpSpLocks noChangeAspect="1"/>
          </p:cNvGrpSpPr>
          <p:nvPr/>
        </p:nvGrpSpPr>
        <p:grpSpPr>
          <a:xfrm>
            <a:off x="1577452" y="4169980"/>
            <a:ext cx="4442335" cy="4588044"/>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txBody>
            <a:bodyPr/>
            <a:lstStyle/>
            <a:p>
              <a:endParaRPr lang="fr-CH"/>
            </a:p>
          </p:txBody>
        </p:sp>
      </p:grpSp>
      <p:sp>
        <p:nvSpPr>
          <p:cNvPr id="8" name="Freeform 8"/>
          <p:cNvSpPr/>
          <p:nvPr/>
        </p:nvSpPr>
        <p:spPr>
          <a:xfrm>
            <a:off x="13625221" y="8652418"/>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H"/>
          </a:p>
        </p:txBody>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txBody>
          <a:bodyPr/>
          <a:lstStyle/>
          <a:p>
            <a:endParaRPr lang="fr-CH"/>
          </a:p>
        </p:txBody>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grpSp>
        <p:nvGrpSpPr>
          <p:cNvPr id="3" name="Group 3"/>
          <p:cNvGrpSpPr/>
          <p:nvPr/>
        </p:nvGrpSpPr>
        <p:grpSpPr>
          <a:xfrm>
            <a:off x="10781742" y="3439834"/>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grpSp>
      <p:sp>
        <p:nvSpPr>
          <p:cNvPr id="5" name="TextBox 5"/>
          <p:cNvSpPr txBox="1"/>
          <p:nvPr/>
        </p:nvSpPr>
        <p:spPr>
          <a:xfrm>
            <a:off x="1079325" y="4373913"/>
            <a:ext cx="8674275" cy="3527953"/>
          </a:xfrm>
          <a:prstGeom prst="rect">
            <a:avLst/>
          </a:prstGeom>
        </p:spPr>
        <p:txBody>
          <a:bodyPr wrap="square" lIns="0" tIns="0" rIns="0" bIns="0" rtlCol="0" anchor="t">
            <a:spAutoFit/>
          </a:bodyPr>
          <a:lstStyle/>
          <a:p>
            <a:pPr algn="l">
              <a:lnSpc>
                <a:spcPts val="5599"/>
              </a:lnSpc>
            </a:pPr>
            <a:r>
              <a:rPr lang="fr-CH" sz="3999" dirty="0">
                <a:solidFill>
                  <a:srgbClr val="6D6D6D"/>
                </a:solidFill>
                <a:latin typeface="Arimo"/>
                <a:ea typeface="Arimo"/>
                <a:cs typeface="Arimo"/>
                <a:sym typeface="Arimo"/>
              </a:rPr>
              <a:t>Notre nouveau site est en ligne: </a:t>
            </a:r>
          </a:p>
          <a:p>
            <a:pPr marL="863599" lvl="1" indent="-431800" algn="l">
              <a:lnSpc>
                <a:spcPts val="5599"/>
              </a:lnSpc>
              <a:buFont typeface="Arial"/>
              <a:buChar char="•"/>
            </a:pPr>
            <a:r>
              <a:rPr lang="fr-CH" sz="3999" dirty="0">
                <a:solidFill>
                  <a:srgbClr val="6D6D6D"/>
                </a:solidFill>
                <a:latin typeface="Arimo"/>
                <a:ea typeface="Arimo"/>
                <a:cs typeface="Arimo"/>
                <a:sym typeface="Arimo"/>
              </a:rPr>
              <a:t>Rendez-vous sur le site</a:t>
            </a:r>
          </a:p>
          <a:p>
            <a:pPr marL="863599" lvl="1" indent="-431800" algn="l">
              <a:lnSpc>
                <a:spcPts val="5599"/>
              </a:lnSpc>
              <a:buFont typeface="Arial"/>
              <a:buChar char="•"/>
            </a:pPr>
            <a:r>
              <a:rPr lang="fr-CH" sz="3999" dirty="0">
                <a:solidFill>
                  <a:srgbClr val="6D6D6D"/>
                </a:solidFill>
                <a:latin typeface="Arimo"/>
                <a:ea typeface="Arimo"/>
                <a:cs typeface="Arimo"/>
                <a:sym typeface="Arimo"/>
              </a:rPr>
              <a:t>Lisez les rapports</a:t>
            </a:r>
          </a:p>
          <a:p>
            <a:pPr marL="863599" lvl="1" indent="-431800" algn="l">
              <a:lnSpc>
                <a:spcPts val="5599"/>
              </a:lnSpc>
              <a:buFont typeface="Arial"/>
              <a:buChar char="•"/>
            </a:pPr>
            <a:r>
              <a:rPr lang="fr-CH" sz="3999" dirty="0">
                <a:solidFill>
                  <a:srgbClr val="6D6D6D"/>
                </a:solidFill>
                <a:latin typeface="Arimo"/>
                <a:ea typeface="Arimo"/>
                <a:cs typeface="Arimo"/>
                <a:sym typeface="Arimo"/>
              </a:rPr>
              <a:t>Signalez-nous les éventuelles erreurs par e-mail à </a:t>
            </a:r>
            <a:r>
              <a:rPr lang="fr-CH" sz="3999" u="sng" dirty="0">
                <a:solidFill>
                  <a:srgbClr val="D69900"/>
                </a:solidFill>
                <a:latin typeface="Arimo"/>
                <a:ea typeface="Arimo"/>
                <a:cs typeface="Arimo"/>
                <a:sym typeface="Arimo"/>
              </a:rPr>
              <a:t>info@skg.ch</a:t>
            </a:r>
            <a:r>
              <a:rPr lang="fr-CH" sz="3999" dirty="0">
                <a:solidFill>
                  <a:srgbClr val="6D6D6D"/>
                </a:solidFill>
                <a:latin typeface="Arimo"/>
                <a:ea typeface="Arimo"/>
                <a:cs typeface="Arimo"/>
                <a:sym typeface="Arimo"/>
              </a:rPr>
              <a:t> </a:t>
            </a:r>
          </a:p>
        </p:txBody>
      </p:sp>
      <p:sp>
        <p:nvSpPr>
          <p:cNvPr id="6" name="TextBox 6"/>
          <p:cNvSpPr txBox="1"/>
          <p:nvPr/>
        </p:nvSpPr>
        <p:spPr>
          <a:xfrm>
            <a:off x="1079325" y="1426557"/>
            <a:ext cx="12903969" cy="2769989"/>
          </a:xfrm>
          <a:prstGeom prst="rect">
            <a:avLst/>
          </a:prstGeom>
        </p:spPr>
        <p:txBody>
          <a:bodyPr lIns="0" tIns="0" rIns="0" bIns="0" rtlCol="0" anchor="t">
            <a:spAutoFit/>
          </a:bodyPr>
          <a:lstStyle/>
          <a:p>
            <a:pPr algn="l"/>
            <a:r>
              <a:rPr lang="en-US" sz="9000" dirty="0">
                <a:solidFill>
                  <a:srgbClr val="6D6D6D"/>
                </a:solidFill>
                <a:latin typeface="Angelica"/>
                <a:ea typeface="Angelica"/>
                <a:cs typeface="Angelica"/>
                <a:sym typeface="Angelica"/>
              </a:rPr>
              <a:t>Site Internet “Hund Schweiz”</a:t>
            </a:r>
          </a:p>
        </p:txBody>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txBody>
          <a:bodyPr/>
          <a:lstStyle/>
          <a:p>
            <a:endParaRPr lang="fr-CH"/>
          </a:p>
        </p:txBody>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624948" y="-6052932"/>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3821192" y="8684022"/>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6" name="Freeform 6"/>
          <p:cNvSpPr/>
          <p:nvPr/>
        </p:nvSpPr>
        <p:spPr>
          <a:xfrm>
            <a:off x="4859104" y="6895052"/>
            <a:ext cx="5478560" cy="2999511"/>
          </a:xfrm>
          <a:custGeom>
            <a:avLst/>
            <a:gdLst/>
            <a:ahLst/>
            <a:cxnLst/>
            <a:rect l="l" t="t" r="r" b="b"/>
            <a:pathLst>
              <a:path w="5478560" h="2999511">
                <a:moveTo>
                  <a:pt x="0" y="0"/>
                </a:moveTo>
                <a:lnTo>
                  <a:pt x="5478560" y="0"/>
                </a:lnTo>
                <a:lnTo>
                  <a:pt x="5478560" y="2999512"/>
                </a:lnTo>
                <a:lnTo>
                  <a:pt x="0" y="2999512"/>
                </a:lnTo>
                <a:lnTo>
                  <a:pt x="0" y="0"/>
                </a:lnTo>
                <a:close/>
              </a:path>
            </a:pathLst>
          </a:custGeom>
          <a:blipFill>
            <a:blip r:embed="rId8"/>
            <a:stretch>
              <a:fillRect/>
            </a:stretch>
          </a:blipFill>
          <a:ln w="19050" cap="sq">
            <a:solidFill>
              <a:srgbClr val="000000"/>
            </a:solidFill>
            <a:prstDash val="solid"/>
            <a:miter/>
          </a:ln>
        </p:spPr>
        <p:txBody>
          <a:bodyPr/>
          <a:lstStyle/>
          <a:p>
            <a:endParaRPr lang="fr-CH"/>
          </a:p>
        </p:txBody>
      </p:sp>
      <p:sp>
        <p:nvSpPr>
          <p:cNvPr id="7" name="TextBox 7"/>
          <p:cNvSpPr txBox="1"/>
          <p:nvPr/>
        </p:nvSpPr>
        <p:spPr>
          <a:xfrm>
            <a:off x="889257" y="1543308"/>
            <a:ext cx="13418254" cy="1609725"/>
          </a:xfrm>
          <a:prstGeom prst="rect">
            <a:avLst/>
          </a:prstGeom>
        </p:spPr>
        <p:txBody>
          <a:bodyPr lIns="0" tIns="0" rIns="0" bIns="0" rtlCol="0" anchor="t">
            <a:spAutoFit/>
          </a:bodyPr>
          <a:lstStyle/>
          <a:p>
            <a:pPr algn="l">
              <a:lnSpc>
                <a:spcPts val="12599"/>
              </a:lnSpc>
            </a:pPr>
            <a:r>
              <a:rPr lang="en-US" sz="9000">
                <a:solidFill>
                  <a:srgbClr val="6D6D6D"/>
                </a:solidFill>
                <a:latin typeface="Angelica"/>
                <a:ea typeface="Angelica"/>
                <a:cs typeface="Angelica"/>
                <a:sym typeface="Angelica"/>
              </a:rPr>
              <a:t>Digital First</a:t>
            </a:r>
          </a:p>
        </p:txBody>
      </p:sp>
      <p:sp>
        <p:nvSpPr>
          <p:cNvPr id="8" name="TextBox 8"/>
          <p:cNvSpPr txBox="1"/>
          <p:nvPr/>
        </p:nvSpPr>
        <p:spPr>
          <a:xfrm>
            <a:off x="1028700" y="3046611"/>
            <a:ext cx="16509486" cy="3656194"/>
          </a:xfrm>
          <a:prstGeom prst="rect">
            <a:avLst/>
          </a:prstGeom>
        </p:spPr>
        <p:txBody>
          <a:bodyPr lIns="0" tIns="0" rIns="0" bIns="0" rtlCol="0" anchor="t">
            <a:spAutoFit/>
          </a:bodyPr>
          <a:lstStyle/>
          <a:p>
            <a:pPr algn="l">
              <a:lnSpc>
                <a:spcPts val="4799"/>
              </a:lnSpc>
            </a:pPr>
            <a:r>
              <a:rPr lang="fr-CH" sz="3999" dirty="0">
                <a:solidFill>
                  <a:srgbClr val="6D6D6D"/>
                </a:solidFill>
                <a:latin typeface="Arimo"/>
                <a:ea typeface="Arimo"/>
                <a:cs typeface="Arimo"/>
                <a:sym typeface="Arimo"/>
              </a:rPr>
              <a:t>La phase d’essai pour notre projet “Digital First” est terminée. Les feedbacks sont très bons. Ce qui est planifié pour 2025: </a:t>
            </a:r>
          </a:p>
          <a:p>
            <a:pPr algn="l">
              <a:lnSpc>
                <a:spcPts val="4799"/>
              </a:lnSpc>
            </a:pPr>
            <a:endParaRPr lang="fr-CH" sz="3999" dirty="0">
              <a:solidFill>
                <a:srgbClr val="6D6D6D"/>
              </a:solidFill>
              <a:latin typeface="Arimo"/>
              <a:ea typeface="Arimo"/>
              <a:cs typeface="Arimo"/>
              <a:sym typeface="Arimo"/>
            </a:endParaRPr>
          </a:p>
          <a:p>
            <a:pPr marL="863599" lvl="1" indent="-431800" algn="l">
              <a:lnSpc>
                <a:spcPts val="4799"/>
              </a:lnSpc>
              <a:buFont typeface="Arial"/>
              <a:buChar char="•"/>
            </a:pPr>
            <a:r>
              <a:rPr lang="fr-CH" sz="3999" dirty="0">
                <a:solidFill>
                  <a:srgbClr val="6D6D6D"/>
                </a:solidFill>
                <a:latin typeface="Arimo"/>
                <a:ea typeface="Arimo"/>
                <a:cs typeface="Arimo"/>
                <a:sym typeface="Arimo"/>
              </a:rPr>
              <a:t>Mailing à toutes les sociétés avec </a:t>
            </a:r>
            <a:r>
              <a:rPr lang="fr-CH" sz="3999" dirty="0" err="1">
                <a:solidFill>
                  <a:srgbClr val="6D6D6D"/>
                </a:solidFill>
                <a:latin typeface="Arimo"/>
                <a:ea typeface="Arimo"/>
                <a:cs typeface="Arimo"/>
                <a:sym typeface="Arimo"/>
              </a:rPr>
              <a:t>abo</a:t>
            </a:r>
            <a:r>
              <a:rPr lang="fr-CH" sz="3999" dirty="0">
                <a:solidFill>
                  <a:srgbClr val="6D6D6D"/>
                </a:solidFill>
                <a:latin typeface="Arimo"/>
                <a:ea typeface="Arimo"/>
                <a:cs typeface="Arimo"/>
                <a:sym typeface="Arimo"/>
              </a:rPr>
              <a:t> obligatoire en mars </a:t>
            </a:r>
          </a:p>
          <a:p>
            <a:pPr marL="863599" lvl="1" indent="-431800" algn="l">
              <a:lnSpc>
                <a:spcPts val="4799"/>
              </a:lnSpc>
              <a:buFont typeface="Arial"/>
              <a:buChar char="•"/>
            </a:pPr>
            <a:r>
              <a:rPr lang="fr-CH" sz="3999" dirty="0">
                <a:solidFill>
                  <a:srgbClr val="6D6D6D"/>
                </a:solidFill>
                <a:latin typeface="Arimo"/>
                <a:ea typeface="Arimo"/>
                <a:cs typeface="Arimo"/>
                <a:sym typeface="Arimo"/>
              </a:rPr>
              <a:t>Possibilité d’“</a:t>
            </a:r>
            <a:r>
              <a:rPr lang="fr-CH" sz="3999" dirty="0" err="1">
                <a:solidFill>
                  <a:srgbClr val="6D6D6D"/>
                </a:solidFill>
                <a:latin typeface="Arimo"/>
                <a:ea typeface="Arimo"/>
                <a:cs typeface="Arimo"/>
                <a:sym typeface="Arimo"/>
              </a:rPr>
              <a:t>Onboarding</a:t>
            </a:r>
            <a:r>
              <a:rPr lang="fr-CH" sz="3999" dirty="0">
                <a:solidFill>
                  <a:srgbClr val="6D6D6D"/>
                </a:solidFill>
                <a:latin typeface="Arimo"/>
                <a:ea typeface="Arimo"/>
                <a:cs typeface="Arimo"/>
                <a:sym typeface="Arimo"/>
              </a:rPr>
              <a:t>” dans le système</a:t>
            </a:r>
          </a:p>
          <a:p>
            <a:pPr marL="863599" lvl="1" indent="-431800" algn="l">
              <a:lnSpc>
                <a:spcPts val="4799"/>
              </a:lnSpc>
              <a:buFont typeface="Arial"/>
              <a:buChar char="•"/>
            </a:pPr>
            <a:r>
              <a:rPr lang="fr-CH" sz="3999" dirty="0">
                <a:solidFill>
                  <a:srgbClr val="6D6D6D"/>
                </a:solidFill>
                <a:latin typeface="Arimo"/>
                <a:ea typeface="Arimo"/>
                <a:cs typeface="Arimo"/>
                <a:sym typeface="Arimo"/>
              </a:rPr>
              <a:t>Offres pour les sociétés sans </a:t>
            </a:r>
            <a:r>
              <a:rPr lang="fr-CH" sz="3999" dirty="0" err="1">
                <a:solidFill>
                  <a:srgbClr val="6D6D6D"/>
                </a:solidFill>
                <a:latin typeface="Arimo"/>
                <a:ea typeface="Arimo"/>
                <a:cs typeface="Arimo"/>
                <a:sym typeface="Arimo"/>
              </a:rPr>
              <a:t>abo</a:t>
            </a:r>
            <a:r>
              <a:rPr lang="fr-CH" sz="3999" dirty="0">
                <a:solidFill>
                  <a:srgbClr val="6D6D6D"/>
                </a:solidFill>
                <a:latin typeface="Arimo"/>
                <a:ea typeface="Arimo"/>
                <a:cs typeface="Arimo"/>
                <a:sym typeface="Arimo"/>
              </a:rPr>
              <a:t> obligatoire dès le mois d’août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676143">
            <a:off x="-2877779" y="-5933550"/>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487400" y="8934063"/>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7" name="TextBox 7"/>
          <p:cNvSpPr txBox="1"/>
          <p:nvPr/>
        </p:nvSpPr>
        <p:spPr>
          <a:xfrm>
            <a:off x="889255" y="1352937"/>
            <a:ext cx="13418254" cy="1609725"/>
          </a:xfrm>
          <a:prstGeom prst="rect">
            <a:avLst/>
          </a:prstGeom>
        </p:spPr>
        <p:txBody>
          <a:bodyPr lIns="0" tIns="0" rIns="0" bIns="0" rtlCol="0" anchor="t">
            <a:spAutoFit/>
          </a:bodyPr>
          <a:lstStyle/>
          <a:p>
            <a:pPr algn="l">
              <a:lnSpc>
                <a:spcPts val="12599"/>
              </a:lnSpc>
            </a:pPr>
            <a:r>
              <a:rPr lang="en-US" sz="9000" dirty="0" err="1">
                <a:solidFill>
                  <a:srgbClr val="6D6D6D"/>
                </a:solidFill>
                <a:latin typeface="Angelica"/>
                <a:ea typeface="Angelica"/>
                <a:cs typeface="Angelica"/>
                <a:sym typeface="Angelica"/>
              </a:rPr>
              <a:t>BeUnity</a:t>
            </a:r>
            <a:endParaRPr lang="en-US" sz="9000" dirty="0">
              <a:solidFill>
                <a:srgbClr val="6D6D6D"/>
              </a:solidFill>
              <a:latin typeface="Angelica"/>
              <a:ea typeface="Angelica"/>
              <a:cs typeface="Angelica"/>
              <a:sym typeface="Angelica"/>
            </a:endParaRPr>
          </a:p>
        </p:txBody>
      </p:sp>
      <p:sp>
        <p:nvSpPr>
          <p:cNvPr id="8" name="TextBox 8"/>
          <p:cNvSpPr txBox="1"/>
          <p:nvPr/>
        </p:nvSpPr>
        <p:spPr>
          <a:xfrm>
            <a:off x="889255" y="2962662"/>
            <a:ext cx="16802845" cy="6112571"/>
          </a:xfrm>
          <a:prstGeom prst="rect">
            <a:avLst/>
          </a:prstGeom>
        </p:spPr>
        <p:txBody>
          <a:bodyPr wrap="square" lIns="0" tIns="0" rIns="0" bIns="0" rtlCol="0" anchor="t">
            <a:spAutoFit/>
          </a:bodyPr>
          <a:lstStyle/>
          <a:p>
            <a:pPr algn="l">
              <a:lnSpc>
                <a:spcPts val="4799"/>
              </a:lnSpc>
            </a:pPr>
            <a:r>
              <a:rPr lang="fr-FR" sz="3800" dirty="0">
                <a:solidFill>
                  <a:srgbClr val="6D6D6D"/>
                </a:solidFill>
                <a:latin typeface="Arimo"/>
                <a:ea typeface="Arimo"/>
                <a:cs typeface="Arimo"/>
                <a:sym typeface="Arimo"/>
              </a:rPr>
              <a:t>Environ </a:t>
            </a:r>
            <a:r>
              <a:rPr lang="fr-FR" sz="3800" dirty="0">
                <a:solidFill>
                  <a:srgbClr val="D69900"/>
                </a:solidFill>
                <a:latin typeface="Arimo"/>
                <a:ea typeface="Arimo"/>
                <a:cs typeface="Arimo"/>
                <a:sym typeface="Arimo"/>
              </a:rPr>
              <a:t>3’500 utilisateurs </a:t>
            </a:r>
            <a:r>
              <a:rPr lang="fr-FR" sz="3800" dirty="0">
                <a:solidFill>
                  <a:srgbClr val="6D6D6D"/>
                </a:solidFill>
                <a:latin typeface="Arimo"/>
                <a:ea typeface="Arimo"/>
                <a:cs typeface="Arimo"/>
                <a:sym typeface="Arimo"/>
              </a:rPr>
              <a:t>et 60 communautés d'associations sont désormais actifs sur l'application </a:t>
            </a:r>
            <a:r>
              <a:rPr lang="fr-FR" sz="3800" dirty="0" err="1">
                <a:solidFill>
                  <a:srgbClr val="6D6D6D"/>
                </a:solidFill>
                <a:latin typeface="Arimo"/>
                <a:ea typeface="Arimo"/>
                <a:cs typeface="Arimo"/>
                <a:sym typeface="Arimo"/>
              </a:rPr>
              <a:t>BeUnity</a:t>
            </a:r>
            <a:r>
              <a:rPr lang="fr-FR" sz="3800" dirty="0">
                <a:solidFill>
                  <a:srgbClr val="6D6D6D"/>
                </a:solidFill>
                <a:latin typeface="Arimo"/>
                <a:ea typeface="Arimo"/>
                <a:cs typeface="Arimo"/>
                <a:sym typeface="Arimo"/>
              </a:rPr>
              <a:t> de la SCS. De nombreux clubs sont en train </a:t>
            </a:r>
            <a:r>
              <a:rPr lang="fr-FR" sz="3800" dirty="0" err="1">
                <a:solidFill>
                  <a:srgbClr val="6D6D6D"/>
                </a:solidFill>
                <a:latin typeface="Arimo"/>
                <a:ea typeface="Arimo"/>
                <a:cs typeface="Arimo"/>
                <a:sym typeface="Arimo"/>
              </a:rPr>
              <a:t>deaprès</a:t>
            </a:r>
            <a:r>
              <a:rPr lang="fr-FR" sz="3800" dirty="0">
                <a:solidFill>
                  <a:srgbClr val="6D6D6D"/>
                </a:solidFill>
                <a:latin typeface="Arimo"/>
                <a:ea typeface="Arimo"/>
                <a:cs typeface="Arimo"/>
                <a:sym typeface="Arimo"/>
              </a:rPr>
              <a:t> une nouvelle formation par </a:t>
            </a:r>
            <a:r>
              <a:rPr lang="fr-FR" sz="3800" dirty="0" err="1">
                <a:solidFill>
                  <a:srgbClr val="6D6D6D"/>
                </a:solidFill>
                <a:latin typeface="Arimo"/>
                <a:ea typeface="Arimo"/>
                <a:cs typeface="Arimo"/>
                <a:sym typeface="Arimo"/>
              </a:rPr>
              <a:t>BeUnity</a:t>
            </a:r>
            <a:r>
              <a:rPr lang="fr-FR" sz="3800" dirty="0">
                <a:solidFill>
                  <a:srgbClr val="6D6D6D"/>
                </a:solidFill>
                <a:latin typeface="Arimo"/>
                <a:ea typeface="Arimo"/>
                <a:cs typeface="Arimo"/>
                <a:sym typeface="Arimo"/>
              </a:rPr>
              <a:t> en automne, sont en phase de mise en place et vont, espérons-le, bientôt se lancer.</a:t>
            </a:r>
          </a:p>
          <a:p>
            <a:pPr algn="l">
              <a:lnSpc>
                <a:spcPts val="4799"/>
              </a:lnSpc>
            </a:pPr>
            <a:endParaRPr lang="fr-FR" sz="3800" dirty="0">
              <a:solidFill>
                <a:srgbClr val="6D6D6D"/>
              </a:solidFill>
              <a:latin typeface="Arimo"/>
              <a:ea typeface="Arimo"/>
              <a:cs typeface="Arimo"/>
              <a:sym typeface="Arimo"/>
            </a:endParaRPr>
          </a:p>
          <a:p>
            <a:pPr algn="l">
              <a:lnSpc>
                <a:spcPts val="4799"/>
              </a:lnSpc>
            </a:pPr>
            <a:r>
              <a:rPr lang="fr-FR" sz="3800" dirty="0">
                <a:solidFill>
                  <a:srgbClr val="6D6D6D"/>
                </a:solidFill>
                <a:latin typeface="Arimo"/>
                <a:ea typeface="Arimo"/>
                <a:cs typeface="Arimo"/>
                <a:sym typeface="Arimo"/>
              </a:rPr>
              <a:t>D'ailleurs, la simplification de la communication de l'association est maintenant encore meilleure : tous les modules sont utilisables gratuitement grâce à la coopération de </a:t>
            </a:r>
            <a:r>
              <a:rPr lang="fr-FR" sz="3800" dirty="0" err="1">
                <a:solidFill>
                  <a:srgbClr val="6D6D6D"/>
                </a:solidFill>
                <a:latin typeface="Arimo"/>
                <a:ea typeface="Arimo"/>
                <a:cs typeface="Arimo"/>
                <a:sym typeface="Arimo"/>
              </a:rPr>
              <a:t>BeUnity</a:t>
            </a:r>
            <a:r>
              <a:rPr lang="fr-FR" sz="3800" dirty="0">
                <a:solidFill>
                  <a:srgbClr val="6D6D6D"/>
                </a:solidFill>
                <a:latin typeface="Arimo"/>
                <a:ea typeface="Arimo"/>
                <a:cs typeface="Arimo"/>
                <a:sym typeface="Arimo"/>
              </a:rPr>
              <a:t> et de la SCS !</a:t>
            </a:r>
          </a:p>
          <a:p>
            <a:pPr algn="l">
              <a:lnSpc>
                <a:spcPts val="4799"/>
              </a:lnSpc>
            </a:pPr>
            <a:endParaRPr lang="fr-FR" sz="3800" dirty="0">
              <a:solidFill>
                <a:srgbClr val="6D6D6D"/>
              </a:solidFill>
              <a:latin typeface="Arimo"/>
              <a:ea typeface="Arimo"/>
              <a:cs typeface="Arimo"/>
              <a:sym typeface="Arimo"/>
            </a:endParaRPr>
          </a:p>
          <a:p>
            <a:pPr algn="l">
              <a:lnSpc>
                <a:spcPts val="4799"/>
              </a:lnSpc>
            </a:pPr>
            <a:r>
              <a:rPr lang="fr-FR" sz="3800" dirty="0">
                <a:solidFill>
                  <a:srgbClr val="6D6D6D"/>
                </a:solidFill>
                <a:latin typeface="Arimo"/>
                <a:ea typeface="Arimo"/>
                <a:cs typeface="Arimo"/>
                <a:sym typeface="Arimo"/>
              </a:rPr>
              <a:t>Pour plus d'informations, veuillez contacter </a:t>
            </a:r>
            <a:r>
              <a:rPr lang="fr-FR" sz="3800" dirty="0">
                <a:solidFill>
                  <a:srgbClr val="D69900"/>
                </a:solidFill>
                <a:latin typeface="Arimo"/>
                <a:ea typeface="Arimo"/>
                <a:cs typeface="Arimo"/>
                <a:sym typeface="Arimo"/>
              </a:rPr>
              <a:t>nina.fuerer@office.skg.ch</a:t>
            </a:r>
            <a:endParaRPr lang="en-US" sz="3800" dirty="0">
              <a:solidFill>
                <a:srgbClr val="D69900"/>
              </a:solidFill>
              <a:latin typeface="Arimo"/>
              <a:ea typeface="Arimo"/>
              <a:cs typeface="Arimo"/>
              <a:sym typeface="Arimo"/>
              <a:hlinkClick r:id="rId8" tooltip="mailto:nina.fuerer@office.skg.ch">
                <a:extLst>
                  <a:ext uri="{A12FA001-AC4F-418D-AE19-62706E023703}">
                    <ahyp:hlinkClr xmlns:ahyp="http://schemas.microsoft.com/office/drawing/2018/hyperlinkcolor" val="tx"/>
                  </a:ext>
                </a:extLst>
              </a:hlinkCli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1449212"/>
            <a:ext cx="14856228" cy="1486048"/>
          </a:xfrm>
          <a:prstGeom prst="rect">
            <a:avLst/>
          </a:prstGeom>
        </p:spPr>
        <p:txBody>
          <a:bodyPr lIns="0" tIns="0" rIns="0" bIns="0" rtlCol="0" anchor="t">
            <a:spAutoFit/>
          </a:bodyPr>
          <a:lstStyle/>
          <a:p>
            <a:pPr algn="ctr">
              <a:lnSpc>
                <a:spcPts val="12599"/>
              </a:lnSpc>
            </a:pPr>
            <a:r>
              <a:rPr lang="en-US" sz="9000" dirty="0" err="1">
                <a:solidFill>
                  <a:srgbClr val="6D6D6D"/>
                </a:solidFill>
                <a:latin typeface="Angelica"/>
                <a:ea typeface="Angelica"/>
                <a:cs typeface="Angelica"/>
                <a:sym typeface="Angelica"/>
              </a:rPr>
              <a:t>Foire</a:t>
            </a:r>
            <a:r>
              <a:rPr lang="en-US" sz="9000" dirty="0">
                <a:solidFill>
                  <a:srgbClr val="6D6D6D"/>
                </a:solidFill>
                <a:latin typeface="Angelica"/>
                <a:ea typeface="Angelica"/>
                <a:cs typeface="Angelica"/>
                <a:sym typeface="Angelica"/>
              </a:rPr>
              <a:t> “Hund” Winterthur</a:t>
            </a:r>
          </a:p>
        </p:txBody>
      </p:sp>
      <p:sp>
        <p:nvSpPr>
          <p:cNvPr id="3" name="TextBox 3"/>
          <p:cNvSpPr txBox="1"/>
          <p:nvPr/>
        </p:nvSpPr>
        <p:spPr>
          <a:xfrm>
            <a:off x="1028700" y="3014044"/>
            <a:ext cx="16230600" cy="5592621"/>
          </a:xfrm>
          <a:prstGeom prst="rect">
            <a:avLst/>
          </a:prstGeom>
        </p:spPr>
        <p:txBody>
          <a:bodyPr lIns="0" tIns="0" rIns="0" bIns="0" rtlCol="0" anchor="t">
            <a:spAutoFit/>
          </a:bodyPr>
          <a:lstStyle/>
          <a:p>
            <a:pPr algn="l">
              <a:lnSpc>
                <a:spcPts val="4370"/>
              </a:lnSpc>
            </a:pPr>
            <a:r>
              <a:rPr lang="fr-CH" sz="3121" dirty="0">
                <a:solidFill>
                  <a:srgbClr val="6D6D6D"/>
                </a:solidFill>
                <a:latin typeface="Arimo"/>
                <a:ea typeface="Arimo"/>
                <a:cs typeface="Arimo"/>
                <a:sym typeface="Arimo"/>
              </a:rPr>
              <a:t>La Foire “Hund» à Winterthur aura lieu du </a:t>
            </a:r>
            <a:r>
              <a:rPr lang="fr-CH" sz="3121" dirty="0">
                <a:solidFill>
                  <a:srgbClr val="D69900"/>
                </a:solidFill>
                <a:latin typeface="Arimo"/>
                <a:ea typeface="Arimo"/>
                <a:cs typeface="Arimo"/>
                <a:sym typeface="Arimo"/>
              </a:rPr>
              <a:t>7 au 9 février 2025</a:t>
            </a:r>
            <a:r>
              <a:rPr lang="fr-CH" sz="3121" dirty="0">
                <a:solidFill>
                  <a:srgbClr val="6D6D6D"/>
                </a:solidFill>
                <a:latin typeface="Arimo"/>
                <a:ea typeface="Arimo"/>
                <a:cs typeface="Arimo"/>
                <a:sym typeface="Arimo"/>
              </a:rPr>
              <a:t>. Comme en 2024, la SCS y sera représentée par un grand stand:</a:t>
            </a:r>
          </a:p>
          <a:p>
            <a:pPr algn="l">
              <a:lnSpc>
                <a:spcPts val="4370"/>
              </a:lnSpc>
            </a:pPr>
            <a:endParaRPr lang="fr-CH" sz="3121" dirty="0">
              <a:solidFill>
                <a:srgbClr val="6D6D6D"/>
              </a:solidFill>
              <a:latin typeface="Arimo"/>
              <a:ea typeface="Arimo"/>
              <a:cs typeface="Arimo"/>
              <a:sym typeface="Arimo"/>
            </a:endParaRPr>
          </a:p>
          <a:p>
            <a:pPr marL="673948" lvl="1" indent="-336974" algn="l">
              <a:lnSpc>
                <a:spcPts val="4370"/>
              </a:lnSpc>
              <a:buFont typeface="Arial"/>
              <a:buChar char="•"/>
            </a:pPr>
            <a:r>
              <a:rPr lang="fr-CH" sz="3121" dirty="0">
                <a:solidFill>
                  <a:srgbClr val="6D6D6D"/>
                </a:solidFill>
                <a:latin typeface="Arimo"/>
                <a:ea typeface="Arimo"/>
                <a:cs typeface="Arimo"/>
                <a:sym typeface="Arimo"/>
              </a:rPr>
              <a:t>Partenaires du stand: </a:t>
            </a:r>
            <a:r>
              <a:rPr lang="fr-CH" sz="3121" dirty="0" err="1">
                <a:solidFill>
                  <a:srgbClr val="6D6D6D"/>
                </a:solidFill>
                <a:latin typeface="Arimo"/>
                <a:ea typeface="Arimo"/>
                <a:cs typeface="Arimo"/>
                <a:sym typeface="Arimo"/>
              </a:rPr>
              <a:t>Polydog</a:t>
            </a:r>
            <a:r>
              <a:rPr lang="fr-CH" sz="3121" dirty="0">
                <a:solidFill>
                  <a:srgbClr val="6D6D6D"/>
                </a:solidFill>
                <a:latin typeface="Arimo"/>
                <a:ea typeface="Arimo"/>
                <a:cs typeface="Arimo"/>
                <a:sym typeface="Arimo"/>
              </a:rPr>
              <a:t>, CTAMO, CTUS (chiens d’utilité et de sport séparés), CTJC, </a:t>
            </a:r>
            <a:r>
              <a:rPr lang="fr-CH" sz="3121" dirty="0" err="1">
                <a:solidFill>
                  <a:srgbClr val="6D6D6D"/>
                </a:solidFill>
                <a:latin typeface="Arimo"/>
                <a:ea typeface="Arimo"/>
                <a:cs typeface="Arimo"/>
                <a:sym typeface="Arimo"/>
              </a:rPr>
              <a:t>Swiss</a:t>
            </a:r>
            <a:r>
              <a:rPr lang="fr-CH" sz="3121" dirty="0">
                <a:solidFill>
                  <a:srgbClr val="6D6D6D"/>
                </a:solidFill>
                <a:latin typeface="Arimo"/>
                <a:ea typeface="Arimo"/>
                <a:cs typeface="Arimo"/>
                <a:sym typeface="Arimo"/>
              </a:rPr>
              <a:t> </a:t>
            </a:r>
            <a:r>
              <a:rPr lang="fr-CH" sz="3121" dirty="0" err="1">
                <a:solidFill>
                  <a:srgbClr val="6D6D6D"/>
                </a:solidFill>
                <a:latin typeface="Arimo"/>
                <a:ea typeface="Arimo"/>
                <a:cs typeface="Arimo"/>
                <a:sym typeface="Arimo"/>
              </a:rPr>
              <a:t>Bläss</a:t>
            </a:r>
            <a:r>
              <a:rPr lang="fr-CH" sz="3121" dirty="0">
                <a:solidFill>
                  <a:srgbClr val="6D6D6D"/>
                </a:solidFill>
                <a:latin typeface="Arimo"/>
                <a:ea typeface="Arimo"/>
                <a:cs typeface="Arimo"/>
                <a:sym typeface="Arimo"/>
              </a:rPr>
              <a:t> </a:t>
            </a:r>
            <a:r>
              <a:rPr lang="fr-CH" sz="3121" dirty="0" err="1">
                <a:solidFill>
                  <a:srgbClr val="6D6D6D"/>
                </a:solidFill>
                <a:latin typeface="Arimo"/>
                <a:ea typeface="Arimo"/>
                <a:cs typeface="Arimo"/>
                <a:sym typeface="Arimo"/>
              </a:rPr>
              <a:t>Working</a:t>
            </a:r>
            <a:r>
              <a:rPr lang="fr-CH" sz="3121" dirty="0">
                <a:solidFill>
                  <a:srgbClr val="6D6D6D"/>
                </a:solidFill>
                <a:latin typeface="Arimo"/>
                <a:ea typeface="Arimo"/>
                <a:cs typeface="Arimo"/>
                <a:sym typeface="Arimo"/>
              </a:rPr>
              <a:t> </a:t>
            </a:r>
            <a:r>
              <a:rPr lang="fr-CH" sz="3121" dirty="0" err="1">
                <a:solidFill>
                  <a:srgbClr val="6D6D6D"/>
                </a:solidFill>
                <a:latin typeface="Arimo"/>
                <a:ea typeface="Arimo"/>
                <a:cs typeface="Arimo"/>
                <a:sym typeface="Arimo"/>
              </a:rPr>
              <a:t>Dogs</a:t>
            </a:r>
            <a:r>
              <a:rPr lang="fr-CH" sz="3121" dirty="0">
                <a:solidFill>
                  <a:srgbClr val="6D6D6D"/>
                </a:solidFill>
                <a:latin typeface="Arimo"/>
                <a:ea typeface="Arimo"/>
                <a:cs typeface="Arimo"/>
                <a:sym typeface="Arimo"/>
              </a:rPr>
              <a:t> &amp; Club suisse des chiens de trait</a:t>
            </a:r>
          </a:p>
          <a:p>
            <a:pPr marL="673948" lvl="1" indent="-336974" algn="l">
              <a:lnSpc>
                <a:spcPts val="4370"/>
              </a:lnSpc>
              <a:buFont typeface="Arial"/>
              <a:buChar char="•"/>
            </a:pPr>
            <a:r>
              <a:rPr lang="fr-CH" sz="3121" dirty="0">
                <a:solidFill>
                  <a:srgbClr val="6D6D6D"/>
                </a:solidFill>
                <a:latin typeface="Arimo"/>
                <a:ea typeface="Arimo"/>
                <a:cs typeface="Arimo"/>
                <a:sym typeface="Arimo"/>
              </a:rPr>
              <a:t>Espace pour zone de rencontres </a:t>
            </a:r>
          </a:p>
          <a:p>
            <a:pPr marL="673948" lvl="1" indent="-336974" algn="l">
              <a:lnSpc>
                <a:spcPts val="4370"/>
              </a:lnSpc>
              <a:buFont typeface="Arial"/>
              <a:buChar char="•"/>
            </a:pPr>
            <a:r>
              <a:rPr lang="fr-CH" sz="3121" dirty="0">
                <a:solidFill>
                  <a:srgbClr val="6D6D6D"/>
                </a:solidFill>
                <a:latin typeface="Arimo"/>
                <a:ea typeface="Arimo"/>
                <a:cs typeface="Arimo"/>
                <a:sym typeface="Arimo"/>
              </a:rPr>
              <a:t>Roue de la fortune sur le stand de la SCS</a:t>
            </a:r>
          </a:p>
          <a:p>
            <a:pPr algn="l">
              <a:lnSpc>
                <a:spcPts val="4370"/>
              </a:lnSpc>
            </a:pPr>
            <a:endParaRPr lang="fr-CH" sz="3121" dirty="0">
              <a:solidFill>
                <a:srgbClr val="6D6D6D"/>
              </a:solidFill>
              <a:latin typeface="Arimo"/>
              <a:ea typeface="Arimo"/>
              <a:cs typeface="Arimo"/>
              <a:sym typeface="Arimo"/>
            </a:endParaRPr>
          </a:p>
          <a:p>
            <a:pPr algn="l">
              <a:lnSpc>
                <a:spcPts val="4370"/>
              </a:lnSpc>
            </a:pPr>
            <a:r>
              <a:rPr lang="fr-CH" sz="3121" b="1" dirty="0">
                <a:solidFill>
                  <a:srgbClr val="D69900"/>
                </a:solidFill>
                <a:latin typeface="Arimo Bold"/>
                <a:ea typeface="Arimo Bold"/>
                <a:cs typeface="Arimo Bold"/>
                <a:sym typeface="Arimo Bold"/>
              </a:rPr>
              <a:t>Merci à tous les clubs de race qui permettent au village des races de s’agrandir ! </a:t>
            </a:r>
          </a:p>
          <a:p>
            <a:pPr algn="l">
              <a:lnSpc>
                <a:spcPts val="4370"/>
              </a:lnSpc>
            </a:pPr>
            <a:r>
              <a:rPr lang="fr-CH" sz="3121" b="1" dirty="0">
                <a:solidFill>
                  <a:srgbClr val="D69900"/>
                </a:solidFill>
                <a:latin typeface="Arimo Bold"/>
                <a:ea typeface="Arimo Bold"/>
                <a:cs typeface="Arimo Bold"/>
                <a:sym typeface="Arimo Bold"/>
              </a:rPr>
              <a:t>Nous nous réjouissons de pouvoir vous accueillir nombreux lors de la Foire. </a:t>
            </a: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5405436" y="771525"/>
            <a:ext cx="11853864" cy="1604670"/>
          </a:xfrm>
          <a:prstGeom prst="rect">
            <a:avLst/>
          </a:prstGeom>
        </p:spPr>
        <p:txBody>
          <a:bodyPr lIns="0" tIns="0" rIns="0" bIns="0" rtlCol="0" anchor="t">
            <a:spAutoFit/>
          </a:bodyPr>
          <a:lstStyle/>
          <a:p>
            <a:pPr algn="ctr">
              <a:lnSpc>
                <a:spcPts val="13631"/>
              </a:lnSpc>
            </a:pPr>
            <a:r>
              <a:rPr lang="fr-CH" sz="9736" dirty="0">
                <a:solidFill>
                  <a:srgbClr val="6D6D6D"/>
                </a:solidFill>
                <a:latin typeface="Angelica"/>
                <a:ea typeface="Angelica"/>
                <a:cs typeface="Angelica"/>
                <a:sym typeface="Angelica"/>
              </a:rPr>
              <a:t>Journée du chien</a:t>
            </a:r>
          </a:p>
        </p:txBody>
      </p:sp>
      <p:sp>
        <p:nvSpPr>
          <p:cNvPr id="3" name="TextBox 3"/>
          <p:cNvSpPr txBox="1"/>
          <p:nvPr/>
        </p:nvSpPr>
        <p:spPr>
          <a:xfrm>
            <a:off x="1028700" y="2495887"/>
            <a:ext cx="16230600" cy="5479513"/>
          </a:xfrm>
          <a:prstGeom prst="rect">
            <a:avLst/>
          </a:prstGeom>
        </p:spPr>
        <p:txBody>
          <a:bodyPr lIns="0" tIns="0" rIns="0" bIns="0" rtlCol="0" anchor="t">
            <a:spAutoFit/>
          </a:bodyPr>
          <a:lstStyle/>
          <a:p>
            <a:pPr algn="l">
              <a:lnSpc>
                <a:spcPts val="4799"/>
              </a:lnSpc>
            </a:pPr>
            <a:r>
              <a:rPr lang="fr-CH" sz="3999" dirty="0">
                <a:solidFill>
                  <a:srgbClr val="6D6D6D"/>
                </a:solidFill>
                <a:latin typeface="Arimo"/>
                <a:ea typeface="Arimo"/>
                <a:cs typeface="Arimo"/>
                <a:sym typeface="Arimo"/>
              </a:rPr>
              <a:t>La Journée du chien aura lieu le </a:t>
            </a:r>
            <a:r>
              <a:rPr lang="fr-CH" sz="3999" b="1" dirty="0">
                <a:solidFill>
                  <a:srgbClr val="FFC000"/>
                </a:solidFill>
                <a:latin typeface="Arimo"/>
                <a:ea typeface="Arimo"/>
                <a:cs typeface="Arimo"/>
                <a:sym typeface="Arimo"/>
              </a:rPr>
              <a:t>10 mai 2025</a:t>
            </a:r>
            <a:r>
              <a:rPr lang="fr-CH" sz="3999" dirty="0">
                <a:solidFill>
                  <a:srgbClr val="6D6D6D"/>
                </a:solidFill>
                <a:latin typeface="Arimo"/>
                <a:ea typeface="Arimo"/>
                <a:cs typeface="Arimo"/>
                <a:sym typeface="Arimo"/>
              </a:rPr>
              <a:t>.  </a:t>
            </a:r>
          </a:p>
          <a:p>
            <a:pPr algn="l">
              <a:lnSpc>
                <a:spcPts val="4799"/>
              </a:lnSpc>
            </a:pPr>
            <a:endParaRPr lang="fr-CH" sz="3999" dirty="0">
              <a:solidFill>
                <a:srgbClr val="6D6D6D"/>
              </a:solidFill>
              <a:latin typeface="Arimo"/>
              <a:ea typeface="Arimo"/>
              <a:cs typeface="Arimo"/>
              <a:sym typeface="Arimo"/>
            </a:endParaRPr>
          </a:p>
          <a:p>
            <a:pPr marL="863599" lvl="1" indent="-431800" algn="l">
              <a:lnSpc>
                <a:spcPts val="4799"/>
              </a:lnSpc>
              <a:buFont typeface="Arial"/>
              <a:buChar char="•"/>
            </a:pPr>
            <a:r>
              <a:rPr lang="fr-CH" sz="3200" dirty="0">
                <a:solidFill>
                  <a:srgbClr val="6D6D6D"/>
                </a:solidFill>
                <a:latin typeface="Arimo"/>
                <a:ea typeface="Arimo"/>
                <a:cs typeface="Arimo"/>
                <a:sym typeface="Arimo"/>
              </a:rPr>
              <a:t>À ce jour, nous n’avons que très peu d’inscriptions, </a:t>
            </a:r>
            <a:r>
              <a:rPr lang="fr-CH" sz="3200" u="sng" dirty="0">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Inscriptions pour les sociétés </a:t>
            </a:r>
            <a:endParaRPr lang="fr-CH" sz="3200" u="sng" dirty="0">
              <a:solidFill>
                <a:srgbClr val="FFC000"/>
              </a:solidFill>
              <a:latin typeface="Arimo"/>
              <a:ea typeface="Arimo"/>
              <a:cs typeface="Arimo"/>
              <a:sym typeface="Arimo"/>
              <a:hlinkClick r:id="rId3" tooltip="https://www.tag-des-hundes.ch/fuer-vereine/anmeldeformular">
                <a:extLst>
                  <a:ext uri="{A12FA001-AC4F-418D-AE19-62706E023703}">
                    <ahyp:hlinkClr xmlns:ahyp="http://schemas.microsoft.com/office/drawing/2018/hyperlinkcolor" val="tx"/>
                  </a:ext>
                </a:extLst>
              </a:hlinkClick>
            </a:endParaRPr>
          </a:p>
          <a:p>
            <a:pPr marL="863599" lvl="1" indent="-431800" algn="l">
              <a:lnSpc>
                <a:spcPts val="4799"/>
              </a:lnSpc>
              <a:buClr>
                <a:schemeClr val="bg1">
                  <a:lumMod val="50000"/>
                </a:schemeClr>
              </a:buClr>
              <a:buFont typeface="Arial"/>
              <a:buChar char="•"/>
            </a:pPr>
            <a:r>
              <a:rPr lang="fr-CH" sz="3200" dirty="0">
                <a:solidFill>
                  <a:srgbClr val="6D6D6D"/>
                </a:solidFill>
                <a:latin typeface="Arimo"/>
                <a:ea typeface="Arimo"/>
                <a:cs typeface="Arimo"/>
                <a:sym typeface="Arimo"/>
              </a:rPr>
              <a:t>Les sociétés ou surtout les clubs de race qui ne disposent pas de leur propre terrain peuvent se présenter, ainsi que leurs activités 2025, chez nous à Balsthal</a:t>
            </a:r>
          </a:p>
          <a:p>
            <a:pPr marL="863599" lvl="1" indent="-431800" algn="l">
              <a:lnSpc>
                <a:spcPts val="4799"/>
              </a:lnSpc>
              <a:buClr>
                <a:schemeClr val="bg1">
                  <a:lumMod val="50000"/>
                </a:schemeClr>
              </a:buClr>
              <a:buFont typeface="Arial"/>
              <a:buChar char="•"/>
            </a:pPr>
            <a:r>
              <a:rPr lang="fr-CH" sz="3200" u="sng" dirty="0">
                <a:solidFill>
                  <a:srgbClr val="FFC000"/>
                </a:solidFill>
                <a:latin typeface="Arimo"/>
                <a:ea typeface="Arimo"/>
                <a:cs typeface="Arimo"/>
                <a:sym typeface="Arimo"/>
                <a:hlinkClick r:id="rId4" tooltip="https://www.tag-des-hundes.ch/fuer-vereine/login">
                  <a:extLst>
                    <a:ext uri="{A12FA001-AC4F-418D-AE19-62706E023703}">
                      <ahyp:hlinkClr xmlns:ahyp="http://schemas.microsoft.com/office/drawing/2018/hyperlinkcolor" val="tx"/>
                    </a:ext>
                  </a:extLst>
                </a:hlinkClick>
              </a:rPr>
              <a:t>Box de communication</a:t>
            </a:r>
            <a:r>
              <a:rPr lang="fr-CH" sz="3200" u="sng" dirty="0">
                <a:solidFill>
                  <a:srgbClr val="FFC000"/>
                </a:solidFill>
                <a:latin typeface="Arimo"/>
                <a:ea typeface="Arimo"/>
                <a:cs typeface="Arimo"/>
                <a:sym typeface="Arimo"/>
              </a:rPr>
              <a:t> </a:t>
            </a:r>
            <a:r>
              <a:rPr lang="fr-CH" sz="3200" dirty="0">
                <a:solidFill>
                  <a:srgbClr val="6D6D6D"/>
                </a:solidFill>
                <a:latin typeface="Arimo"/>
                <a:ea typeface="Arimo"/>
                <a:cs typeface="Arimo"/>
                <a:sym typeface="Arimo"/>
              </a:rPr>
              <a:t>(informations importantes, textes de presse, flyers, logos et photos) </a:t>
            </a:r>
          </a:p>
          <a:p>
            <a:pPr marL="863599" lvl="1" indent="-431800" algn="l">
              <a:lnSpc>
                <a:spcPts val="4799"/>
              </a:lnSpc>
              <a:buFont typeface="Arial"/>
              <a:buChar char="•"/>
            </a:pPr>
            <a:r>
              <a:rPr lang="fr-CH" sz="3200" dirty="0">
                <a:solidFill>
                  <a:srgbClr val="6D6D6D"/>
                </a:solidFill>
                <a:latin typeface="Arimo"/>
                <a:ea typeface="Arimo"/>
                <a:cs typeface="Arimo"/>
                <a:sym typeface="Arimo"/>
              </a:rPr>
              <a:t>Login de la box de communication: </a:t>
            </a:r>
            <a:r>
              <a:rPr lang="fr-CH" sz="3200" dirty="0" err="1">
                <a:solidFill>
                  <a:srgbClr val="6D6D6D"/>
                </a:solidFill>
                <a:latin typeface="Arimo"/>
                <a:ea typeface="Arimo"/>
                <a:cs typeface="Arimo"/>
                <a:sym typeface="Arimo"/>
              </a:rPr>
              <a:t>tdh-skg</a:t>
            </a:r>
            <a:r>
              <a:rPr lang="fr-CH" sz="3200" dirty="0">
                <a:solidFill>
                  <a:srgbClr val="6D6D6D"/>
                </a:solidFill>
                <a:latin typeface="Arimo"/>
                <a:ea typeface="Arimo"/>
                <a:cs typeface="Arimo"/>
                <a:sym typeface="Arimo"/>
              </a:rPr>
              <a:t> | Mot de passe: </a:t>
            </a:r>
            <a:r>
              <a:rPr lang="fr-CH" sz="3200" dirty="0" err="1">
                <a:solidFill>
                  <a:srgbClr val="6D6D6D"/>
                </a:solidFill>
                <a:latin typeface="Arimo"/>
                <a:ea typeface="Arimo"/>
                <a:cs typeface="Arimo"/>
                <a:sym typeface="Arimo"/>
              </a:rPr>
              <a:t>tdh</a:t>
            </a:r>
            <a:endParaRPr lang="fr-CH" sz="3200" dirty="0">
              <a:solidFill>
                <a:srgbClr val="6D6D6D"/>
              </a:solidFill>
              <a:latin typeface="Arimo"/>
              <a:ea typeface="Arimo"/>
              <a:cs typeface="Arimo"/>
              <a:sym typeface="Arimo"/>
            </a:endParaRPr>
          </a:p>
          <a:p>
            <a:pPr marL="863599" lvl="1" indent="-431800" algn="l">
              <a:lnSpc>
                <a:spcPts val="4799"/>
              </a:lnSpc>
              <a:buFont typeface="Arial"/>
              <a:buChar char="•"/>
            </a:pPr>
            <a:r>
              <a:rPr lang="fr-CH" sz="3200" dirty="0">
                <a:solidFill>
                  <a:srgbClr val="6D6D6D"/>
                </a:solidFill>
                <a:latin typeface="Arimo"/>
                <a:ea typeface="Arimo"/>
                <a:cs typeface="Arimo"/>
                <a:sym typeface="Arimo"/>
              </a:rPr>
              <a:t>Réponses aux questions sous </a:t>
            </a:r>
            <a:r>
              <a:rPr lang="fr-CH" sz="3200" u="sng" dirty="0" err="1">
                <a:solidFill>
                  <a:srgbClr val="FFC000"/>
                </a:solidFill>
                <a:latin typeface="Arimo"/>
                <a:ea typeface="Arimo"/>
                <a:cs typeface="Arimo"/>
                <a:sym typeface="Arimo"/>
                <a:hlinkClick r:id="rId5" tooltip="https://www.tag-des-hundes.ch/faq">
                  <a:extLst>
                    <a:ext uri="{A12FA001-AC4F-418D-AE19-62706E023703}">
                      <ahyp:hlinkClr xmlns:ahyp="http://schemas.microsoft.com/office/drawing/2018/hyperlinkcolor" val="tx"/>
                    </a:ext>
                  </a:extLst>
                </a:hlinkClick>
              </a:rPr>
              <a:t>FAQ’s</a:t>
            </a:r>
            <a:r>
              <a:rPr lang="fr-CH" sz="3200" dirty="0">
                <a:solidFill>
                  <a:srgbClr val="6D6D6D"/>
                </a:solidFill>
                <a:latin typeface="Arimo"/>
                <a:ea typeface="Arimo"/>
                <a:cs typeface="Arimo"/>
                <a:sym typeface="Arimo"/>
              </a:rPr>
              <a:t> ou au </a:t>
            </a:r>
            <a:r>
              <a:rPr lang="fr-CH" sz="3200" u="sng" dirty="0">
                <a:solidFill>
                  <a:srgbClr val="FFC000"/>
                </a:solidFill>
                <a:latin typeface="Arimo"/>
                <a:ea typeface="Arimo"/>
                <a:cs typeface="Arimo"/>
                <a:sym typeface="Arimo"/>
                <a:hlinkClick r:id="rId6" tooltip="mailto:nina.fuerer@office.skg.ch?subject=Tag%20des%20Hundes">
                  <a:extLst>
                    <a:ext uri="{A12FA001-AC4F-418D-AE19-62706E023703}">
                      <ahyp:hlinkClr xmlns:ahyp="http://schemas.microsoft.com/office/drawing/2018/hyperlinkcolor" val="tx"/>
                    </a:ext>
                  </a:extLst>
                </a:hlinkClick>
              </a:rPr>
              <a:t>Secrétariat Journée du chien</a:t>
            </a:r>
          </a:p>
        </p:txBody>
      </p:sp>
      <p:sp>
        <p:nvSpPr>
          <p:cNvPr id="4" name="Freeform 4"/>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fr-CH"/>
          </a:p>
        </p:txBody>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H"/>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11"/>
            <a:stretch>
              <a:fillRect/>
            </a:stretch>
          </a:blipFill>
        </p:spPr>
        <p:txBody>
          <a:bodyPr/>
          <a:lstStyle/>
          <a:p>
            <a:endParaRPr lang="fr-CH"/>
          </a:p>
        </p:txBody>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5" name="Freeform 5"/>
          <p:cNvSpPr/>
          <p:nvPr/>
        </p:nvSpPr>
        <p:spPr>
          <a:xfrm>
            <a:off x="1265729" y="1286665"/>
            <a:ext cx="6173887" cy="8732514"/>
          </a:xfrm>
          <a:custGeom>
            <a:avLst/>
            <a:gdLst/>
            <a:ahLst/>
            <a:cxnLst/>
            <a:rect l="l" t="t" r="r" b="b"/>
            <a:pathLst>
              <a:path w="6173887" h="8732514">
                <a:moveTo>
                  <a:pt x="0" y="0"/>
                </a:moveTo>
                <a:lnTo>
                  <a:pt x="6173887" y="0"/>
                </a:lnTo>
                <a:lnTo>
                  <a:pt x="6173887" y="8732514"/>
                </a:lnTo>
                <a:lnTo>
                  <a:pt x="0" y="8732514"/>
                </a:lnTo>
                <a:lnTo>
                  <a:pt x="0" y="0"/>
                </a:lnTo>
                <a:close/>
              </a:path>
            </a:pathLst>
          </a:custGeom>
          <a:blipFill>
            <a:blip r:embed="rId6"/>
            <a:stretch>
              <a:fillRect/>
            </a:stretch>
          </a:blipFill>
        </p:spPr>
        <p:txBody>
          <a:bodyPr/>
          <a:lstStyle/>
          <a:p>
            <a:endParaRPr lang="fr-CH"/>
          </a:p>
        </p:txBody>
      </p:sp>
      <p:sp>
        <p:nvSpPr>
          <p:cNvPr id="6" name="TextBox 6"/>
          <p:cNvSpPr txBox="1"/>
          <p:nvPr/>
        </p:nvSpPr>
        <p:spPr>
          <a:xfrm>
            <a:off x="5152605" y="1105671"/>
            <a:ext cx="11853864" cy="1486048"/>
          </a:xfrm>
          <a:prstGeom prst="rect">
            <a:avLst/>
          </a:prstGeom>
        </p:spPr>
        <p:txBody>
          <a:bodyPr lIns="0" tIns="0" rIns="0" bIns="0" rtlCol="0" anchor="t">
            <a:spAutoFit/>
          </a:bodyPr>
          <a:lstStyle/>
          <a:p>
            <a:pPr algn="r">
              <a:lnSpc>
                <a:spcPts val="12599"/>
              </a:lnSpc>
            </a:pPr>
            <a:r>
              <a:rPr lang="fr-CH" sz="7200" dirty="0">
                <a:solidFill>
                  <a:srgbClr val="6D6D6D"/>
                </a:solidFill>
                <a:latin typeface="Angelica"/>
                <a:ea typeface="Angelica"/>
                <a:cs typeface="Angelica"/>
                <a:sym typeface="Angelica"/>
              </a:rPr>
              <a:t>Passage de témoin</a:t>
            </a:r>
          </a:p>
        </p:txBody>
      </p:sp>
      <p:sp>
        <p:nvSpPr>
          <p:cNvPr id="7" name="TextBox 7"/>
          <p:cNvSpPr txBox="1"/>
          <p:nvPr/>
        </p:nvSpPr>
        <p:spPr>
          <a:xfrm>
            <a:off x="8550411" y="4186907"/>
            <a:ext cx="8456058" cy="4246099"/>
          </a:xfrm>
          <a:prstGeom prst="rect">
            <a:avLst/>
          </a:prstGeom>
        </p:spPr>
        <p:txBody>
          <a:bodyPr lIns="0" tIns="0" rIns="0" bIns="0" rtlCol="0" anchor="t">
            <a:spAutoFit/>
          </a:bodyPr>
          <a:lstStyle/>
          <a:p>
            <a:pPr algn="l">
              <a:lnSpc>
                <a:spcPts val="5599"/>
              </a:lnSpc>
            </a:pPr>
            <a:r>
              <a:rPr lang="fr-CH" sz="3999" dirty="0">
                <a:solidFill>
                  <a:srgbClr val="6D6D6D"/>
                </a:solidFill>
                <a:latin typeface="Arimo"/>
                <a:ea typeface="Arimo"/>
                <a:cs typeface="Arimo"/>
                <a:sym typeface="Arimo"/>
              </a:rPr>
              <a:t>Le nouveau couple d’ambassadeurs est Brigitte et Marc </a:t>
            </a:r>
            <a:r>
              <a:rPr lang="fr-CH" sz="3999" dirty="0" err="1">
                <a:solidFill>
                  <a:srgbClr val="6D6D6D"/>
                </a:solidFill>
                <a:latin typeface="Arimo"/>
                <a:ea typeface="Arimo"/>
                <a:cs typeface="Arimo"/>
                <a:sym typeface="Arimo"/>
              </a:rPr>
              <a:t>Trauffer</a:t>
            </a:r>
            <a:r>
              <a:rPr lang="fr-CH" sz="3999" dirty="0">
                <a:solidFill>
                  <a:srgbClr val="6D6D6D"/>
                </a:solidFill>
                <a:latin typeface="Arimo"/>
                <a:ea typeface="Arimo"/>
                <a:cs typeface="Arimo"/>
                <a:sym typeface="Arimo"/>
              </a:rPr>
              <a:t> avec leurs deux chiens Lizzy et June. Nous nous réjouissons d’ores et déjà de passer deux années passionnantes en leur compagnie.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547270"/>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dirty="0"/>
          </a:p>
        </p:txBody>
      </p:sp>
      <p:grpSp>
        <p:nvGrpSpPr>
          <p:cNvPr id="3" name="Group 3"/>
          <p:cNvGrpSpPr>
            <a:grpSpLocks noChangeAspect="1"/>
          </p:cNvGrpSpPr>
          <p:nvPr/>
        </p:nvGrpSpPr>
        <p:grpSpPr>
          <a:xfrm>
            <a:off x="2256863" y="3970043"/>
            <a:ext cx="4442335" cy="458804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dirty="0"/>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txBody>
            <a:bodyPr/>
            <a:lstStyle/>
            <a:p>
              <a:endParaRPr lang="fr-CH" dirty="0"/>
            </a:p>
          </p:txBody>
        </p:sp>
      </p:grpSp>
      <p:sp>
        <p:nvSpPr>
          <p:cNvPr id="6" name="Freeform 6"/>
          <p:cNvSpPr/>
          <p:nvPr/>
        </p:nvSpPr>
        <p:spPr>
          <a:xfrm>
            <a:off x="13666059" y="8558087"/>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H" dirty="0"/>
          </a:p>
        </p:txBody>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txBody>
          <a:bodyPr/>
          <a:lstStyle/>
          <a:p>
            <a:endParaRPr lang="fr-CH" dirty="0"/>
          </a:p>
        </p:txBody>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fr-CH" dirty="0"/>
          </a:p>
        </p:txBody>
      </p:sp>
      <p:sp>
        <p:nvSpPr>
          <p:cNvPr id="9" name="TextBox 9"/>
          <p:cNvSpPr txBox="1"/>
          <p:nvPr/>
        </p:nvSpPr>
        <p:spPr>
          <a:xfrm>
            <a:off x="5587355" y="1654744"/>
            <a:ext cx="11411411" cy="1604670"/>
          </a:xfrm>
          <a:prstGeom prst="rect">
            <a:avLst/>
          </a:prstGeom>
        </p:spPr>
        <p:txBody>
          <a:bodyPr lIns="0" tIns="0" rIns="0" bIns="0" rtlCol="0" anchor="t">
            <a:spAutoFit/>
          </a:bodyPr>
          <a:lstStyle/>
          <a:p>
            <a:pPr algn="ctr">
              <a:lnSpc>
                <a:spcPts val="13631"/>
              </a:lnSpc>
            </a:pPr>
            <a:r>
              <a:rPr lang="en-US" sz="9736" dirty="0">
                <a:solidFill>
                  <a:srgbClr val="6D6D6D"/>
                </a:solidFill>
                <a:latin typeface="Angelica"/>
                <a:ea typeface="Angelica"/>
                <a:cs typeface="Angelica"/>
                <a:sym typeface="Angelica"/>
              </a:rPr>
              <a:t>Exposé du VMI</a:t>
            </a:r>
          </a:p>
        </p:txBody>
      </p:sp>
      <p:sp>
        <p:nvSpPr>
          <p:cNvPr id="10" name="TextBox 10"/>
          <p:cNvSpPr txBox="1"/>
          <p:nvPr/>
        </p:nvSpPr>
        <p:spPr>
          <a:xfrm>
            <a:off x="7587140" y="4659228"/>
            <a:ext cx="9672160" cy="2989344"/>
          </a:xfrm>
          <a:prstGeom prst="rect">
            <a:avLst/>
          </a:prstGeom>
        </p:spPr>
        <p:txBody>
          <a:bodyPr lIns="0" tIns="0" rIns="0" bIns="0" rtlCol="0" anchor="t">
            <a:spAutoFit/>
          </a:bodyPr>
          <a:lstStyle/>
          <a:p>
            <a:pPr algn="l">
              <a:lnSpc>
                <a:spcPts val="6999"/>
              </a:lnSpc>
            </a:pPr>
            <a:r>
              <a:rPr lang="en-US" sz="4999" b="1" dirty="0">
                <a:solidFill>
                  <a:srgbClr val="6D6D6D"/>
                </a:solidFill>
                <a:latin typeface="Arimo Bold"/>
                <a:ea typeface="Arimo Bold"/>
                <a:cs typeface="Arimo Bold"/>
                <a:sym typeface="Arimo Bold"/>
              </a:rPr>
              <a:t>Dr. Markus </a:t>
            </a:r>
            <a:r>
              <a:rPr lang="en-US" sz="4999" b="1" dirty="0" err="1">
                <a:solidFill>
                  <a:srgbClr val="6D6D6D"/>
                </a:solidFill>
                <a:latin typeface="Arimo Bold"/>
                <a:ea typeface="Arimo Bold"/>
                <a:cs typeface="Arimo Bold"/>
                <a:sym typeface="Arimo Bold"/>
              </a:rPr>
              <a:t>Gmür</a:t>
            </a:r>
            <a:endParaRPr lang="en-US" sz="4999" b="1" dirty="0">
              <a:solidFill>
                <a:srgbClr val="6D6D6D"/>
              </a:solidFill>
              <a:latin typeface="Arimo Bold"/>
              <a:ea typeface="Arimo Bold"/>
              <a:cs typeface="Arimo Bold"/>
              <a:sym typeface="Arimo Bold"/>
            </a:endParaRPr>
          </a:p>
          <a:p>
            <a:pPr algn="l">
              <a:lnSpc>
                <a:spcPts val="5599"/>
              </a:lnSpc>
            </a:pPr>
            <a:r>
              <a:rPr lang="en-US" sz="3999" b="1" dirty="0">
                <a:solidFill>
                  <a:srgbClr val="6D6D6D"/>
                </a:solidFill>
                <a:latin typeface="Arimo Bold"/>
                <a:ea typeface="Arimo Bold"/>
                <a:cs typeface="Arimo Bold"/>
                <a:sym typeface="Arimo Bold"/>
              </a:rPr>
              <a:t>Directeur du VMI</a:t>
            </a:r>
          </a:p>
          <a:p>
            <a:pPr algn="l">
              <a:lnSpc>
                <a:spcPts val="5599"/>
              </a:lnSpc>
            </a:pPr>
            <a:r>
              <a:rPr lang="fr-CH" sz="3999" b="1" dirty="0">
                <a:solidFill>
                  <a:srgbClr val="6D6D6D"/>
                </a:solidFill>
                <a:latin typeface="Arimo Bold"/>
                <a:ea typeface="Arimo Bold"/>
                <a:cs typeface="Arimo Bold"/>
                <a:sym typeface="Arimo Bold"/>
              </a:rPr>
              <a:t>Titulaire de la chaire de management </a:t>
            </a:r>
            <a:r>
              <a:rPr lang="en-US" sz="3999" b="1" dirty="0">
                <a:solidFill>
                  <a:srgbClr val="6D6D6D"/>
                </a:solidFill>
                <a:latin typeface="Arimo Bold"/>
                <a:ea typeface="Arimo Bold"/>
                <a:cs typeface="Arimo Bold"/>
                <a:sym typeface="Arimo Bold"/>
              </a:rPr>
              <a:t>des ONG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1047750"/>
            <a:ext cx="14856228" cy="2513509"/>
          </a:xfrm>
          <a:prstGeom prst="rect">
            <a:avLst/>
          </a:prstGeom>
        </p:spPr>
        <p:txBody>
          <a:bodyPr lIns="0" tIns="0" rIns="0" bIns="0" rtlCol="0" anchor="t">
            <a:spAutoFit/>
          </a:bodyPr>
          <a:lstStyle/>
          <a:p>
            <a:pPr algn="ctr">
              <a:lnSpc>
                <a:spcPts val="9810"/>
              </a:lnSpc>
            </a:pPr>
            <a:r>
              <a:rPr lang="fr-CH" sz="9000" dirty="0">
                <a:solidFill>
                  <a:srgbClr val="6D6D6D"/>
                </a:solidFill>
                <a:latin typeface="Angelica"/>
                <a:ea typeface="Angelica"/>
                <a:cs typeface="Angelica"/>
                <a:sym typeface="Angelica"/>
              </a:rPr>
              <a:t>Journée des races de chiens suisses</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TextBox 7"/>
          <p:cNvSpPr txBox="1"/>
          <p:nvPr/>
        </p:nvSpPr>
        <p:spPr>
          <a:xfrm>
            <a:off x="1577452" y="3810079"/>
            <a:ext cx="16230600" cy="1350178"/>
          </a:xfrm>
          <a:prstGeom prst="rect">
            <a:avLst/>
          </a:prstGeom>
        </p:spPr>
        <p:txBody>
          <a:bodyPr lIns="0" tIns="0" rIns="0" bIns="0" rtlCol="0" anchor="t">
            <a:spAutoFit/>
          </a:bodyPr>
          <a:lstStyle/>
          <a:p>
            <a:pPr marL="863599" lvl="1" indent="-431800" algn="l">
              <a:lnSpc>
                <a:spcPts val="5599"/>
              </a:lnSpc>
              <a:buFont typeface="Arial"/>
              <a:buChar char="•"/>
            </a:pPr>
            <a:r>
              <a:rPr lang="fr-CH" sz="3200" dirty="0">
                <a:solidFill>
                  <a:srgbClr val="6D6D6D"/>
                </a:solidFill>
                <a:latin typeface="Arimo"/>
                <a:ea typeface="Arimo"/>
                <a:cs typeface="Arimo"/>
                <a:sym typeface="Arimo"/>
              </a:rPr>
              <a:t>Livre Schweizer </a:t>
            </a:r>
            <a:r>
              <a:rPr lang="fr-CH" sz="3200" dirty="0" err="1">
                <a:solidFill>
                  <a:srgbClr val="6D6D6D"/>
                </a:solidFill>
                <a:latin typeface="Arimo"/>
                <a:ea typeface="Arimo"/>
                <a:cs typeface="Arimo"/>
                <a:sym typeface="Arimo"/>
              </a:rPr>
              <a:t>Hunderassen</a:t>
            </a:r>
            <a:r>
              <a:rPr lang="fr-CH" sz="3200" dirty="0">
                <a:solidFill>
                  <a:srgbClr val="6D6D6D"/>
                </a:solidFill>
                <a:latin typeface="Arimo"/>
                <a:ea typeface="Arimo"/>
                <a:cs typeface="Arimo"/>
                <a:sym typeface="Arimo"/>
              </a:rPr>
              <a:t> (Races de chiens suisses)</a:t>
            </a:r>
          </a:p>
          <a:p>
            <a:pPr marL="863599" lvl="1" indent="-431800" algn="l">
              <a:lnSpc>
                <a:spcPts val="5599"/>
              </a:lnSpc>
              <a:buFont typeface="Arial"/>
              <a:buChar char="•"/>
            </a:pPr>
            <a:r>
              <a:rPr lang="fr-CH" sz="3200" dirty="0">
                <a:solidFill>
                  <a:srgbClr val="6D6D6D"/>
                </a:solidFill>
                <a:latin typeface="Arimo"/>
                <a:ea typeface="Arimo"/>
                <a:cs typeface="Arimo"/>
                <a:sym typeface="Arimo"/>
              </a:rPr>
              <a:t>“</a:t>
            </a:r>
            <a:r>
              <a:rPr lang="fr-CH" sz="3200" dirty="0" err="1">
                <a:solidFill>
                  <a:srgbClr val="6D6D6D"/>
                </a:solidFill>
                <a:latin typeface="Arimo"/>
                <a:ea typeface="Arimo"/>
                <a:cs typeface="Arimo"/>
                <a:sym typeface="Arimo"/>
              </a:rPr>
              <a:t>Swiss</a:t>
            </a:r>
            <a:r>
              <a:rPr lang="fr-CH" sz="3200" dirty="0">
                <a:solidFill>
                  <a:srgbClr val="6D6D6D"/>
                </a:solidFill>
                <a:latin typeface="Arimo"/>
                <a:ea typeface="Arimo"/>
                <a:cs typeface="Arimo"/>
                <a:sym typeface="Arimo"/>
              </a:rPr>
              <a:t> </a:t>
            </a:r>
            <a:r>
              <a:rPr lang="fr-CH" sz="3200" dirty="0" err="1">
                <a:solidFill>
                  <a:srgbClr val="6D6D6D"/>
                </a:solidFill>
                <a:latin typeface="Arimo"/>
                <a:ea typeface="Arimo"/>
                <a:cs typeface="Arimo"/>
                <a:sym typeface="Arimo"/>
              </a:rPr>
              <a:t>Dogs</a:t>
            </a:r>
            <a:r>
              <a:rPr lang="fr-CH" sz="3200" dirty="0">
                <a:solidFill>
                  <a:srgbClr val="6D6D6D"/>
                </a:solidFill>
                <a:latin typeface="Arimo"/>
                <a:ea typeface="Arimo"/>
                <a:cs typeface="Arimo"/>
                <a:sym typeface="Arimo"/>
              </a:rPr>
              <a:t> on Ice”, Banque de sperme pour chiens de races suisses</a:t>
            </a:r>
          </a:p>
        </p:txBody>
      </p:sp>
      <p:sp>
        <p:nvSpPr>
          <p:cNvPr id="8" name="Freeform 8"/>
          <p:cNvSpPr/>
          <p:nvPr/>
        </p:nvSpPr>
        <p:spPr>
          <a:xfrm>
            <a:off x="3963938"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8"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9" name="Freeform 9"/>
          <p:cNvSpPr/>
          <p:nvPr/>
        </p:nvSpPr>
        <p:spPr>
          <a:xfrm>
            <a:off x="3964348"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9"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0" name="Freeform 10"/>
          <p:cNvSpPr/>
          <p:nvPr/>
        </p:nvSpPr>
        <p:spPr>
          <a:xfrm>
            <a:off x="6114264"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0"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1" name="Freeform 11"/>
          <p:cNvSpPr/>
          <p:nvPr/>
        </p:nvSpPr>
        <p:spPr>
          <a:xfrm>
            <a:off x="1814432"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1"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2" name="Freeform 12"/>
          <p:cNvSpPr/>
          <p:nvPr/>
        </p:nvSpPr>
        <p:spPr>
          <a:xfrm>
            <a:off x="1814432"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2"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3" name="Freeform 13"/>
          <p:cNvSpPr/>
          <p:nvPr/>
        </p:nvSpPr>
        <p:spPr>
          <a:xfrm>
            <a:off x="10414915"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3"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4" name="Freeform 14"/>
          <p:cNvSpPr/>
          <p:nvPr/>
        </p:nvSpPr>
        <p:spPr>
          <a:xfrm>
            <a:off x="8264590"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4"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5" name="Freeform 15"/>
          <p:cNvSpPr/>
          <p:nvPr/>
        </p:nvSpPr>
        <p:spPr>
          <a:xfrm>
            <a:off x="6114264"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5"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txBody>
          <a:bodyPr/>
          <a:lstStyle/>
          <a:p>
            <a:endParaRPr lang="fr-CH"/>
          </a:p>
        </p:txBody>
      </p:sp>
      <p:sp>
        <p:nvSpPr>
          <p:cNvPr id="16" name="Freeform 10">
            <a:extLst>
              <a:ext uri="{FF2B5EF4-FFF2-40B4-BE49-F238E27FC236}">
                <a16:creationId xmlns:a16="http://schemas.microsoft.com/office/drawing/2014/main" id="{1D811E96-420B-4C30-8C68-AA98BAAC1AED}"/>
              </a:ext>
            </a:extLst>
          </p:cNvPr>
          <p:cNvSpPr/>
          <p:nvPr/>
        </p:nvSpPr>
        <p:spPr>
          <a:xfrm>
            <a:off x="8264590"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6" cstate="screen">
              <a:extLst>
                <a:ext uri="{28A0092B-C50C-407E-A947-70E740481C1C}">
                  <a14:useLocalDpi xmlns:a14="http://schemas.microsoft.com/office/drawing/2010/main"/>
                </a:ext>
              </a:extLst>
            </a:blip>
            <a:stretch>
              <a:fillRect l="4258" r="4990"/>
            </a:stretch>
          </a:blipFill>
          <a:ln w="9525" cap="sq">
            <a:solidFill>
              <a:srgbClr val="D69900"/>
            </a:solidFill>
            <a:prstDash val="solid"/>
            <a:miter/>
          </a:ln>
        </p:spPr>
        <p:txBody>
          <a:bodyPr/>
          <a:lstStyle/>
          <a:p>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758890" y="75569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grpSp>
        <p:nvGrpSpPr>
          <p:cNvPr id="3" name="Group 3"/>
          <p:cNvGrpSpPr/>
          <p:nvPr/>
        </p:nvGrpSpPr>
        <p:grpSpPr>
          <a:xfrm>
            <a:off x="13396707" y="4637845"/>
            <a:ext cx="4327118" cy="3863864"/>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gr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TextBox 7"/>
          <p:cNvSpPr txBox="1"/>
          <p:nvPr/>
        </p:nvSpPr>
        <p:spPr>
          <a:xfrm>
            <a:off x="1028700" y="3420536"/>
            <a:ext cx="12078361" cy="4964244"/>
          </a:xfrm>
          <a:prstGeom prst="rect">
            <a:avLst/>
          </a:prstGeom>
        </p:spPr>
        <p:txBody>
          <a:bodyPr lIns="0" tIns="0" rIns="0" bIns="0" rtlCol="0" anchor="t">
            <a:spAutoFit/>
          </a:bodyPr>
          <a:lstStyle/>
          <a:p>
            <a:pPr marL="863599" lvl="1" indent="-431800" algn="just">
              <a:lnSpc>
                <a:spcPts val="5599"/>
              </a:lnSpc>
              <a:buFont typeface="Arial"/>
              <a:buChar char="•"/>
            </a:pPr>
            <a:r>
              <a:rPr lang="fr-CH" sz="3999" dirty="0">
                <a:solidFill>
                  <a:srgbClr val="6D6D6D"/>
                </a:solidFill>
                <a:latin typeface="Arimo"/>
                <a:ea typeface="Arimo"/>
                <a:cs typeface="Arimo"/>
                <a:sym typeface="Arimo"/>
              </a:rPr>
              <a:t>La demande d’admission de la SCS auprès de </a:t>
            </a:r>
            <a:r>
              <a:rPr lang="fr-CH" sz="3999" dirty="0" err="1">
                <a:solidFill>
                  <a:srgbClr val="6D6D6D"/>
                </a:solidFill>
                <a:latin typeface="Arimo"/>
                <a:ea typeface="Arimo"/>
                <a:cs typeface="Arimo"/>
                <a:sym typeface="Arimo"/>
              </a:rPr>
              <a:t>Swiss</a:t>
            </a:r>
            <a:r>
              <a:rPr lang="fr-CH" sz="3999" dirty="0">
                <a:solidFill>
                  <a:srgbClr val="6D6D6D"/>
                </a:solidFill>
                <a:latin typeface="Arimo"/>
                <a:ea typeface="Arimo"/>
                <a:cs typeface="Arimo"/>
                <a:sym typeface="Arimo"/>
              </a:rPr>
              <a:t> Olympic a été rejetée.</a:t>
            </a:r>
          </a:p>
          <a:p>
            <a:pPr marL="863599" lvl="1" indent="-431800" algn="just">
              <a:lnSpc>
                <a:spcPts val="5599"/>
              </a:lnSpc>
              <a:buFont typeface="Arial"/>
              <a:buChar char="•"/>
            </a:pPr>
            <a:r>
              <a:rPr lang="fr-CH" sz="3999" dirty="0">
                <a:solidFill>
                  <a:srgbClr val="6D6D6D"/>
                </a:solidFill>
                <a:latin typeface="Arimo"/>
                <a:ea typeface="Arimo"/>
                <a:cs typeface="Arimo"/>
                <a:sym typeface="Arimo"/>
              </a:rPr>
              <a:t>Nous restons en contact avec la nouvelle présidente et le comité.</a:t>
            </a:r>
          </a:p>
          <a:p>
            <a:pPr algn="just">
              <a:lnSpc>
                <a:spcPts val="5599"/>
              </a:lnSpc>
            </a:pPr>
            <a:endParaRPr lang="fr-CH" sz="3999" dirty="0">
              <a:solidFill>
                <a:srgbClr val="6D6D6D"/>
              </a:solidFill>
              <a:latin typeface="Arimo"/>
              <a:ea typeface="Arimo"/>
              <a:cs typeface="Arimo"/>
              <a:sym typeface="Arimo"/>
            </a:endParaRPr>
          </a:p>
          <a:p>
            <a:pPr algn="just">
              <a:lnSpc>
                <a:spcPts val="5599"/>
              </a:lnSpc>
            </a:pPr>
            <a:r>
              <a:rPr lang="fr-CH" sz="3999" dirty="0">
                <a:solidFill>
                  <a:srgbClr val="6D6D6D"/>
                </a:solidFill>
                <a:latin typeface="Arimo"/>
                <a:ea typeface="Arimo"/>
                <a:cs typeface="Arimo"/>
                <a:sym typeface="Arimo"/>
              </a:rPr>
              <a:t>Nous vous donnerons des nouvelles aussi vite que possible. </a:t>
            </a:r>
          </a:p>
        </p:txBody>
      </p:sp>
      <p:sp>
        <p:nvSpPr>
          <p:cNvPr id="8" name="TextBox 8"/>
          <p:cNvSpPr txBox="1"/>
          <p:nvPr/>
        </p:nvSpPr>
        <p:spPr>
          <a:xfrm>
            <a:off x="1028700" y="2119297"/>
            <a:ext cx="14531566" cy="1276350"/>
          </a:xfrm>
          <a:prstGeom prst="rect">
            <a:avLst/>
          </a:prstGeom>
        </p:spPr>
        <p:txBody>
          <a:bodyPr lIns="0" tIns="0" rIns="0" bIns="0" rtlCol="0" anchor="t">
            <a:spAutoFit/>
          </a:bodyPr>
          <a:lstStyle/>
          <a:p>
            <a:pPr algn="l">
              <a:lnSpc>
                <a:spcPts val="9000"/>
              </a:lnSpc>
            </a:pPr>
            <a:r>
              <a:rPr lang="en-US" sz="9000" dirty="0">
                <a:solidFill>
                  <a:srgbClr val="6D6D6D"/>
                </a:solidFill>
                <a:latin typeface="Angelica"/>
                <a:ea typeface="Angelica"/>
                <a:cs typeface="Angelica"/>
                <a:sym typeface="Angelica"/>
              </a:rPr>
              <a:t>Swiss Olympic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124200" y="1143000"/>
            <a:ext cx="14135100" cy="2487861"/>
          </a:xfrm>
          <a:prstGeom prst="rect">
            <a:avLst/>
          </a:prstGeom>
        </p:spPr>
        <p:txBody>
          <a:bodyPr wrap="square" lIns="0" tIns="0" rIns="0" bIns="0" rtlCol="0" anchor="t">
            <a:spAutoFit/>
          </a:bodyPr>
          <a:lstStyle/>
          <a:p>
            <a:pPr algn="r">
              <a:lnSpc>
                <a:spcPts val="9736"/>
              </a:lnSpc>
            </a:pPr>
            <a:r>
              <a:rPr lang="fr-CH" sz="9700" dirty="0">
                <a:solidFill>
                  <a:srgbClr val="6D6D6D"/>
                </a:solidFill>
                <a:latin typeface="Angelica"/>
                <a:ea typeface="Angelica"/>
                <a:cs typeface="Angelica"/>
                <a:sym typeface="Angelica"/>
              </a:rPr>
              <a:t>Evénements importants en 2025</a:t>
            </a:r>
          </a:p>
        </p:txBody>
      </p:sp>
      <p:sp>
        <p:nvSpPr>
          <p:cNvPr id="3" name="TextBox 3"/>
          <p:cNvSpPr txBox="1"/>
          <p:nvPr/>
        </p:nvSpPr>
        <p:spPr>
          <a:xfrm>
            <a:off x="1028700" y="3812614"/>
            <a:ext cx="16230600" cy="5502853"/>
          </a:xfrm>
          <a:prstGeom prst="rect">
            <a:avLst/>
          </a:prstGeom>
        </p:spPr>
        <p:txBody>
          <a:bodyPr lIns="0" tIns="0" rIns="0" bIns="0" rtlCol="0" anchor="t">
            <a:spAutoFit/>
          </a:bodyPr>
          <a:lstStyle/>
          <a:p>
            <a:pPr marL="863599" lvl="1" indent="-431800" algn="l">
              <a:lnSpc>
                <a:spcPts val="4799"/>
              </a:lnSpc>
              <a:buFont typeface="Arial"/>
              <a:buChar char="•"/>
            </a:pPr>
            <a:r>
              <a:rPr lang="fr-CH" sz="3999" dirty="0">
                <a:solidFill>
                  <a:srgbClr val="6D6D6D"/>
                </a:solidFill>
                <a:latin typeface="Arimo"/>
                <a:ea typeface="Arimo"/>
                <a:cs typeface="Arimo"/>
                <a:sym typeface="Arimo"/>
              </a:rPr>
              <a:t>Congrès des cynologues : La castration chez le chien. Quand? Pourquoi? Justifiée?</a:t>
            </a:r>
          </a:p>
          <a:p>
            <a:pPr marL="863599" lvl="1" indent="-431800" algn="l">
              <a:lnSpc>
                <a:spcPts val="4799"/>
              </a:lnSpc>
              <a:buFont typeface="Arial"/>
              <a:buChar char="•"/>
            </a:pPr>
            <a:r>
              <a:rPr lang="fr-CH" sz="3999" dirty="0">
                <a:solidFill>
                  <a:srgbClr val="6D6D6D"/>
                </a:solidFill>
                <a:latin typeface="Arimo"/>
                <a:ea typeface="Arimo"/>
                <a:cs typeface="Arimo"/>
                <a:sym typeface="Arimo"/>
              </a:rPr>
              <a:t>Formations: nouveau cours dans le canton de Bâle-Ville, seules les personnes en possession du BPC</a:t>
            </a:r>
          </a:p>
          <a:p>
            <a:pPr marL="863599" lvl="1" indent="-431800" algn="l">
              <a:lnSpc>
                <a:spcPts val="4799"/>
              </a:lnSpc>
              <a:buFont typeface="Arial"/>
              <a:buChar char="•"/>
            </a:pPr>
            <a:r>
              <a:rPr lang="fr-CH" sz="3999" dirty="0">
                <a:solidFill>
                  <a:srgbClr val="6D6D6D"/>
                </a:solidFill>
                <a:latin typeface="Arimo"/>
                <a:ea typeface="Arimo"/>
                <a:cs typeface="Arimo"/>
                <a:sym typeface="Arimo"/>
              </a:rPr>
              <a:t>BPC en ligne: nouvelle offre en ligne pour le cours de théorie BPC avec la STS, soutenue par la Fondation </a:t>
            </a:r>
            <a:r>
              <a:rPr lang="fr-CH" sz="3999" dirty="0" err="1">
                <a:solidFill>
                  <a:srgbClr val="6D6D6D"/>
                </a:solidFill>
                <a:latin typeface="Arimo"/>
                <a:ea typeface="Arimo"/>
                <a:cs typeface="Arimo"/>
                <a:sym typeface="Arimo"/>
              </a:rPr>
              <a:t>Haldimann</a:t>
            </a:r>
            <a:r>
              <a:rPr lang="fr-CH" sz="3999" dirty="0">
                <a:solidFill>
                  <a:srgbClr val="6D6D6D"/>
                </a:solidFill>
                <a:latin typeface="Arimo"/>
                <a:ea typeface="Arimo"/>
                <a:cs typeface="Arimo"/>
                <a:sym typeface="Arimo"/>
              </a:rPr>
              <a:t>, disponible env. dès oct. 2025</a:t>
            </a:r>
          </a:p>
          <a:p>
            <a:pPr marL="863599" lvl="1" indent="-431800" algn="l">
              <a:lnSpc>
                <a:spcPts val="4799"/>
              </a:lnSpc>
              <a:buFont typeface="Arial"/>
              <a:buChar char="•"/>
            </a:pPr>
            <a:r>
              <a:rPr lang="fr-CH" sz="3999" dirty="0">
                <a:solidFill>
                  <a:srgbClr val="6D6D6D"/>
                </a:solidFill>
                <a:latin typeface="Arimo"/>
                <a:ea typeface="Arimo"/>
                <a:cs typeface="Arimo"/>
                <a:sym typeface="Arimo"/>
              </a:rPr>
              <a:t>Manifestation pour les bienfaiteurs: Journée des bienfaiteurs </a:t>
            </a:r>
            <a:br>
              <a:rPr lang="fr-CH" sz="3999" dirty="0">
                <a:solidFill>
                  <a:srgbClr val="6D6D6D"/>
                </a:solidFill>
                <a:latin typeface="Arimo"/>
                <a:ea typeface="Arimo"/>
                <a:cs typeface="Arimo"/>
                <a:sym typeface="Arimo"/>
              </a:rPr>
            </a:br>
            <a:r>
              <a:rPr lang="fr-CH" sz="3999" dirty="0">
                <a:solidFill>
                  <a:srgbClr val="6D6D6D"/>
                </a:solidFill>
                <a:latin typeface="Arimo"/>
                <a:ea typeface="Arimo"/>
                <a:cs typeface="Arimo"/>
                <a:sym typeface="Arimo"/>
              </a:rPr>
              <a:t>le 22 novembre 2025 à Balsthal </a:t>
            </a:r>
          </a:p>
        </p:txBody>
      </p:sp>
      <p:sp>
        <p:nvSpPr>
          <p:cNvPr id="4" name="Freeform 4"/>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758890" y="75569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grpSp>
        <p:nvGrpSpPr>
          <p:cNvPr id="3" name="Group 3"/>
          <p:cNvGrpSpPr/>
          <p:nvPr/>
        </p:nvGrpSpPr>
        <p:grpSpPr>
          <a:xfrm>
            <a:off x="12662170" y="4040830"/>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H"/>
            </a:p>
          </p:txBody>
        </p:sp>
      </p:gr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TextBox 7"/>
          <p:cNvSpPr txBox="1"/>
          <p:nvPr/>
        </p:nvSpPr>
        <p:spPr>
          <a:xfrm>
            <a:off x="609600" y="3949796"/>
            <a:ext cx="9976706" cy="4918075"/>
          </a:xfrm>
          <a:prstGeom prst="rect">
            <a:avLst/>
          </a:prstGeom>
        </p:spPr>
        <p:txBody>
          <a:bodyPr lIns="0" tIns="0" rIns="0" bIns="0" rtlCol="0" anchor="t">
            <a:spAutoFit/>
          </a:bodyPr>
          <a:lstStyle/>
          <a:p>
            <a:pPr marL="863599" lvl="1" indent="-431800" algn="l">
              <a:lnSpc>
                <a:spcPts val="5599"/>
              </a:lnSpc>
              <a:buFont typeface="Arial"/>
              <a:buChar char="•"/>
            </a:pPr>
            <a:r>
              <a:rPr lang="fr-CH" sz="3999" dirty="0">
                <a:solidFill>
                  <a:srgbClr val="6D6D6D"/>
                </a:solidFill>
                <a:latin typeface="Arimo"/>
                <a:ea typeface="Arimo"/>
                <a:cs typeface="Arimo"/>
                <a:sym typeface="Arimo"/>
              </a:rPr>
              <a:t>7 au 9 février, Foire “Hund” Winterthur</a:t>
            </a:r>
          </a:p>
          <a:p>
            <a:pPr marL="863599" lvl="1" indent="-431800" algn="l">
              <a:lnSpc>
                <a:spcPts val="5599"/>
              </a:lnSpc>
              <a:buFont typeface="Arial"/>
              <a:buChar char="•"/>
            </a:pPr>
            <a:r>
              <a:rPr lang="fr-CH" sz="3999" dirty="0">
                <a:solidFill>
                  <a:srgbClr val="6D6D6D"/>
                </a:solidFill>
                <a:latin typeface="Arimo"/>
                <a:ea typeface="Arimo"/>
                <a:cs typeface="Arimo"/>
                <a:sym typeface="Arimo"/>
              </a:rPr>
              <a:t>26 avril, Assemblée des délégués</a:t>
            </a:r>
          </a:p>
          <a:p>
            <a:pPr marL="863599" lvl="1" indent="-431800" algn="l">
              <a:lnSpc>
                <a:spcPts val="5599"/>
              </a:lnSpc>
              <a:buFont typeface="Arial"/>
              <a:buChar char="•"/>
            </a:pPr>
            <a:r>
              <a:rPr lang="fr-CH" sz="3999" dirty="0">
                <a:solidFill>
                  <a:srgbClr val="6D6D6D"/>
                </a:solidFill>
                <a:latin typeface="Arimo"/>
                <a:ea typeface="Arimo"/>
                <a:cs typeface="Arimo"/>
                <a:sym typeface="Arimo"/>
              </a:rPr>
              <a:t>10 mai, Journée du chien</a:t>
            </a:r>
          </a:p>
          <a:p>
            <a:pPr marL="863599" lvl="1" indent="-431800" algn="l">
              <a:lnSpc>
                <a:spcPts val="5599"/>
              </a:lnSpc>
              <a:buFont typeface="Arial"/>
              <a:buChar char="•"/>
            </a:pPr>
            <a:r>
              <a:rPr lang="fr-CH" sz="3999" dirty="0">
                <a:solidFill>
                  <a:srgbClr val="6D6D6D"/>
                </a:solidFill>
                <a:latin typeface="Arimo"/>
                <a:ea typeface="Arimo"/>
                <a:cs typeface="Arimo"/>
                <a:sym typeface="Arimo"/>
              </a:rPr>
              <a:t>28 au 29 juin, IHA Aarau</a:t>
            </a:r>
          </a:p>
          <a:p>
            <a:pPr marL="863599" lvl="1" indent="-431800" algn="l">
              <a:lnSpc>
                <a:spcPts val="5599"/>
              </a:lnSpc>
              <a:buFont typeface="Arial"/>
              <a:buChar char="•"/>
            </a:pPr>
            <a:r>
              <a:rPr lang="fr-CH" sz="3999" dirty="0">
                <a:solidFill>
                  <a:srgbClr val="6D6D6D"/>
                </a:solidFill>
                <a:latin typeface="Arimo"/>
                <a:ea typeface="Arimo"/>
                <a:cs typeface="Arimo"/>
                <a:sym typeface="Arimo"/>
              </a:rPr>
              <a:t>30 au 31 août, IHA Lucerne</a:t>
            </a:r>
          </a:p>
          <a:p>
            <a:pPr marL="863599" lvl="1" indent="-431800" algn="l">
              <a:lnSpc>
                <a:spcPts val="5599"/>
              </a:lnSpc>
              <a:buFont typeface="Arial"/>
              <a:buChar char="•"/>
            </a:pPr>
            <a:r>
              <a:rPr lang="fr-CH" sz="3999" dirty="0">
                <a:solidFill>
                  <a:srgbClr val="6D6D6D"/>
                </a:solidFill>
                <a:latin typeface="Arimo"/>
                <a:ea typeface="Arimo"/>
                <a:cs typeface="Arimo"/>
                <a:sym typeface="Arimo"/>
              </a:rPr>
              <a:t>27 septembre, Congrès des cynologues</a:t>
            </a:r>
          </a:p>
          <a:p>
            <a:pPr marL="863599" lvl="1" indent="-431800" algn="l">
              <a:lnSpc>
                <a:spcPts val="5599"/>
              </a:lnSpc>
              <a:buFont typeface="Arial"/>
              <a:buChar char="•"/>
            </a:pPr>
            <a:r>
              <a:rPr lang="fr-CH" sz="3999" dirty="0">
                <a:solidFill>
                  <a:srgbClr val="6D6D6D"/>
                </a:solidFill>
                <a:latin typeface="Arimo"/>
                <a:ea typeface="Arimo"/>
                <a:cs typeface="Arimo"/>
                <a:sym typeface="Arimo"/>
              </a:rPr>
              <a:t>14 au 16 novembre, IHA Genève </a:t>
            </a:r>
          </a:p>
        </p:txBody>
      </p:sp>
      <p:sp>
        <p:nvSpPr>
          <p:cNvPr id="8" name="TextBox 8"/>
          <p:cNvSpPr txBox="1"/>
          <p:nvPr/>
        </p:nvSpPr>
        <p:spPr>
          <a:xfrm>
            <a:off x="990600" y="1339917"/>
            <a:ext cx="14531566" cy="2315249"/>
          </a:xfrm>
          <a:prstGeom prst="rect">
            <a:avLst/>
          </a:prstGeom>
        </p:spPr>
        <p:txBody>
          <a:bodyPr lIns="0" tIns="0" rIns="0" bIns="0" rtlCol="0" anchor="t">
            <a:spAutoFit/>
          </a:bodyPr>
          <a:lstStyle/>
          <a:p>
            <a:pPr algn="l">
              <a:lnSpc>
                <a:spcPts val="9000"/>
              </a:lnSpc>
            </a:pPr>
            <a:r>
              <a:rPr lang="fr-FR" sz="9700" dirty="0">
                <a:solidFill>
                  <a:srgbClr val="6D6D6D"/>
                </a:solidFill>
                <a:latin typeface="Angelica"/>
                <a:ea typeface="Angelica"/>
                <a:cs typeface="Angelica"/>
                <a:sym typeface="Angelica"/>
              </a:rPr>
              <a:t>Autres manifestations de la SCS en 2025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933575"/>
            <a:ext cx="14018083" cy="4717702"/>
          </a:xfrm>
          <a:prstGeom prst="rect">
            <a:avLst/>
          </a:prstGeom>
        </p:spPr>
        <p:txBody>
          <a:bodyPr lIns="0" tIns="0" rIns="0" bIns="0" rtlCol="0" anchor="t">
            <a:spAutoFit/>
          </a:bodyPr>
          <a:lstStyle/>
          <a:p>
            <a:pPr algn="l">
              <a:lnSpc>
                <a:spcPts val="12599"/>
              </a:lnSpc>
            </a:pPr>
            <a:r>
              <a:rPr lang="fr-CH" sz="9000" dirty="0">
                <a:solidFill>
                  <a:srgbClr val="6D6D6D"/>
                </a:solidFill>
                <a:latin typeface="Angelica"/>
                <a:ea typeface="Angelica"/>
                <a:cs typeface="Angelica"/>
                <a:sym typeface="Angelica"/>
              </a:rPr>
              <a:t>Y a-t-il des questions concernant les informations?</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grpSp>
        <p:nvGrpSpPr>
          <p:cNvPr id="6" name="Group 6"/>
          <p:cNvGrpSpPr/>
          <p:nvPr/>
        </p:nvGrpSpPr>
        <p:grpSpPr>
          <a:xfrm>
            <a:off x="11082211" y="3657600"/>
            <a:ext cx="5285833" cy="4719941"/>
            <a:chOff x="149860" y="501650"/>
            <a:chExt cx="12882880" cy="11503660"/>
          </a:xfrm>
        </p:grpSpPr>
        <p:sp>
          <p:nvSpPr>
            <p:cNvPr id="7" name="Freeform 7"/>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592695" y="1550602"/>
            <a:ext cx="14666605" cy="2308324"/>
          </a:xfrm>
          <a:prstGeom prst="rect">
            <a:avLst/>
          </a:prstGeom>
        </p:spPr>
        <p:txBody>
          <a:bodyPr lIns="0" tIns="0" rIns="0" bIns="0" rtlCol="0" anchor="t">
            <a:spAutoFit/>
          </a:bodyPr>
          <a:lstStyle/>
          <a:p>
            <a:pPr algn="r">
              <a:lnSpc>
                <a:spcPts val="9000"/>
              </a:lnSpc>
            </a:pPr>
            <a:r>
              <a:rPr lang="fr-CH" sz="9000" dirty="0">
                <a:solidFill>
                  <a:srgbClr val="6D6D6D"/>
                </a:solidFill>
                <a:latin typeface="Angelica"/>
                <a:ea typeface="Angelica"/>
                <a:cs typeface="Angelica"/>
                <a:sym typeface="Angelica"/>
              </a:rPr>
              <a:t>Présentation des résultats du Workshop</a:t>
            </a:r>
          </a:p>
        </p:txBody>
      </p:sp>
      <p:sp>
        <p:nvSpPr>
          <p:cNvPr id="3" name="Freeform 3"/>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Freeform 7"/>
          <p:cNvSpPr/>
          <p:nvPr/>
        </p:nvSpPr>
        <p:spPr>
          <a:xfrm>
            <a:off x="1030819" y="4591914"/>
            <a:ext cx="7526429" cy="4666386"/>
          </a:xfrm>
          <a:custGeom>
            <a:avLst/>
            <a:gdLst/>
            <a:ahLst/>
            <a:cxnLst/>
            <a:rect l="l" t="t" r="r" b="b"/>
            <a:pathLst>
              <a:path w="7526429" h="4666386">
                <a:moveTo>
                  <a:pt x="0" y="0"/>
                </a:moveTo>
                <a:lnTo>
                  <a:pt x="7526430" y="0"/>
                </a:lnTo>
                <a:lnTo>
                  <a:pt x="7526430" y="4666386"/>
                </a:lnTo>
                <a:lnTo>
                  <a:pt x="0" y="466638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4">
            <a:extLst>
              <a:ext uri="{FF2B5EF4-FFF2-40B4-BE49-F238E27FC236}">
                <a16:creationId xmlns:a16="http://schemas.microsoft.com/office/drawing/2014/main" id="{24FFF410-42D9-4F23-A42A-A1C623E6EEFB}"/>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1</a:t>
            </a:r>
          </a:p>
        </p:txBody>
      </p:sp>
      <p:sp>
        <p:nvSpPr>
          <p:cNvPr id="8" name="TextBox 8"/>
          <p:cNvSpPr txBox="1"/>
          <p:nvPr/>
        </p:nvSpPr>
        <p:spPr>
          <a:xfrm>
            <a:off x="1028700" y="1854483"/>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4">
            <a:extLst>
              <a:ext uri="{FF2B5EF4-FFF2-40B4-BE49-F238E27FC236}">
                <a16:creationId xmlns:a16="http://schemas.microsoft.com/office/drawing/2014/main" id="{0D4C53F3-494A-41B6-B013-C6FC71E5D93D}"/>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1</a:t>
            </a:r>
          </a:p>
        </p:txBody>
      </p:sp>
      <p:sp>
        <p:nvSpPr>
          <p:cNvPr id="8" name="TextBox 8"/>
          <p:cNvSpPr txBox="1"/>
          <p:nvPr/>
        </p:nvSpPr>
        <p:spPr>
          <a:xfrm>
            <a:off x="1028700" y="1854483"/>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73F2AA08-3BBF-4F6F-B3B9-D10347AD83C0}"/>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1</a:t>
            </a:r>
          </a:p>
        </p:txBody>
      </p:sp>
      <p:sp>
        <p:nvSpPr>
          <p:cNvPr id="8" name="TextBox 8"/>
          <p:cNvSpPr txBox="1"/>
          <p:nvPr/>
        </p:nvSpPr>
        <p:spPr>
          <a:xfrm>
            <a:off x="1028700" y="1854483"/>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42121"/>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30834"/>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nvGraphicFramePr>
        <p:xfrm>
          <a:off x="1028700" y="607138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36009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6600" b="1" dirty="0">
                <a:latin typeface="Arial" panose="020B0604020202020204" pitchFamily="34" charset="0"/>
                <a:cs typeface="Arial" panose="020B0604020202020204" pitchFamily="34" charset="0"/>
              </a:rPr>
              <a:t>Les défis de la</a:t>
            </a:r>
            <a:br>
              <a:rPr lang="de-DE" sz="6600" b="1" dirty="0">
                <a:latin typeface="Arial" panose="020B0604020202020204" pitchFamily="34" charset="0"/>
                <a:cs typeface="Arial" panose="020B0604020202020204" pitchFamily="34" charset="0"/>
              </a:rPr>
            </a:br>
            <a:r>
              <a:rPr lang="de-DE" sz="6600" b="1" dirty="0">
                <a:latin typeface="Arial" panose="020B0604020202020204" pitchFamily="34" charset="0"/>
                <a:cs typeface="Arial" panose="020B0604020202020204" pitchFamily="34" charset="0"/>
              </a:rPr>
              <a:t>Développement stratégique des associations</a:t>
            </a:r>
            <a:endParaRPr lang="de-DE" sz="4800" dirty="0">
              <a:latin typeface="Solanel Light" panose="00000400000000000000" pitchFamily="50" charset="0"/>
            </a:endParaRPr>
          </a:p>
        </p:txBody>
      </p:sp>
      <p:sp>
        <p:nvSpPr>
          <p:cNvPr id="3" name="Textplatzhalter 2"/>
          <p:cNvSpPr>
            <a:spLocks noGrp="1"/>
          </p:cNvSpPr>
          <p:nvPr>
            <p:ph type="body" sz="quarter" idx="13"/>
          </p:nvPr>
        </p:nvSpPr>
        <p:spPr>
          <a:xfrm>
            <a:off x="395287" y="8199668"/>
            <a:ext cx="16178213" cy="1302348"/>
          </a:xfrm>
        </p:spPr>
        <p:txBody>
          <a:bodyPr/>
          <a:lstStyle/>
          <a:p>
            <a:r>
              <a:rPr lang="de-DE" sz="4200" dirty="0">
                <a:latin typeface="Arial" panose="020B0604020202020204" pitchFamily="34" charset="0"/>
                <a:cs typeface="Arial" panose="020B0604020202020204" pitchFamily="34" charset="0"/>
              </a:rPr>
              <a:t>Markus Gmür, professeur</a:t>
            </a:r>
          </a:p>
        </p:txBody>
      </p:sp>
    </p:spTree>
    <p:extLst>
      <p:ext uri="{BB962C8B-B14F-4D97-AF65-F5344CB8AC3E}">
        <p14:creationId xmlns:p14="http://schemas.microsoft.com/office/powerpoint/2010/main" val="337104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32596"/>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21309"/>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nvGraphicFramePr>
        <p:xfrm>
          <a:off x="1028700" y="606186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350573"/>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ctr">
              <a:lnSpc>
                <a:spcPts val="12599"/>
              </a:lnSpc>
            </a:pPr>
            <a:r>
              <a:rPr lang="fr-CH" sz="9000" dirty="0">
                <a:solidFill>
                  <a:srgbClr val="6D6D6D"/>
                </a:solidFill>
                <a:latin typeface="Angelica"/>
                <a:ea typeface="Angelica"/>
                <a:cs typeface="Angelica"/>
                <a:sym typeface="Angelica"/>
              </a:rPr>
              <a:t>Résultats de la thèse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3074899"/>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363612"/>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extLst>
              <p:ext uri="{D42A27DB-BD31-4B8C-83A1-F6EECF244321}">
                <p14:modId xmlns:p14="http://schemas.microsoft.com/office/powerpoint/2010/main" val="295617540"/>
              </p:ext>
            </p:extLst>
          </p:nvPr>
        </p:nvGraphicFramePr>
        <p:xfrm>
          <a:off x="1028700" y="650114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dirty="0">
                          <a:solidFill>
                            <a:srgbClr val="000000"/>
                          </a:solidFill>
                          <a:latin typeface="Angelica"/>
                          <a:ea typeface="Angelica"/>
                          <a:cs typeface="Angelica"/>
                          <a:sym typeface="Angelica"/>
                        </a:rPr>
                        <a:t>2</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832055"/>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1094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9656"/>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nvGraphicFramePr>
        <p:xfrm>
          <a:off x="1028700" y="614020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2892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A458-4BE4-CFBA-DE33-603FD13A9F6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5034731-DA45-A583-3491-5E6E29755B82}"/>
              </a:ext>
            </a:extLst>
          </p:cNvPr>
          <p:cNvSpPr>
            <a:spLocks noGrp="1"/>
          </p:cNvSpPr>
          <p:nvPr>
            <p:ph sz="quarter" idx="4"/>
          </p:nvPr>
        </p:nvSpPr>
        <p:spPr>
          <a:xfrm>
            <a:off x="395288" y="1746432"/>
            <a:ext cx="17738541" cy="7778568"/>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Les associations sont confrontées à des défis croissants, </a:t>
            </a:r>
            <a:r>
              <a:rPr lang="de-CH" sz="4200" dirty="0">
                <a:latin typeface="Arial" panose="020B0604020202020204" pitchFamily="34" charset="0"/>
                <a:cs typeface="Arial" panose="020B0604020202020204" pitchFamily="34" charset="0"/>
              </a:rPr>
              <a:t>comme ...</a:t>
            </a:r>
          </a:p>
          <a:p>
            <a:pPr>
              <a:lnSpc>
                <a:spcPct val="108000"/>
              </a:lnSpc>
              <a:spcAft>
                <a:spcPts val="900"/>
              </a:spcAft>
            </a:pPr>
            <a:r>
              <a:rPr lang="de-CH" sz="3600" dirty="0">
                <a:latin typeface="Arial" panose="020B0604020202020204" pitchFamily="34" charset="0"/>
                <a:cs typeface="Arial" panose="020B0604020202020204" pitchFamily="34" charset="0"/>
              </a:rPr>
              <a:t>L'individualisation des situations de vie et des valeurs conduit à une différenciation des attentes et à la recherche simultanée de limites claires pour sa propre identité.</a:t>
            </a:r>
          </a:p>
          <a:p>
            <a:pPr>
              <a:lnSpc>
                <a:spcPct val="108000"/>
              </a:lnSpc>
              <a:spcAft>
                <a:spcPts val="900"/>
              </a:spcAft>
            </a:pPr>
            <a:r>
              <a:rPr lang="de-CH" sz="3600" dirty="0">
                <a:latin typeface="Arial" panose="020B0604020202020204" pitchFamily="34" charset="0"/>
                <a:cs typeface="Arial" panose="020B0604020202020204" pitchFamily="34" charset="0"/>
              </a:rPr>
              <a:t>Baisse générale de la volonté de s'engager dans des </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de l'engagement dans les associations et le bénévolat</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engagement.</a:t>
            </a:r>
          </a:p>
          <a:p>
            <a:pPr>
              <a:lnSpc>
                <a:spcPct val="108000"/>
              </a:lnSpc>
              <a:spcAft>
                <a:spcPts val="900"/>
              </a:spcAft>
            </a:pPr>
            <a:r>
              <a:rPr lang="de-CH" sz="3600" dirty="0">
                <a:latin typeface="Arial" panose="020B0604020202020204" pitchFamily="34" charset="0"/>
                <a:cs typeface="Arial" panose="020B0604020202020204" pitchFamily="34" charset="0"/>
              </a:rPr>
              <a:t>Des attentes plus élevées en matière de professionnalisme de la part de la</a:t>
            </a:r>
            <a:br>
              <a:rPr lang="de-CH" sz="3600" dirty="0">
                <a:latin typeface="Arial" panose="020B0604020202020204" pitchFamily="34" charset="0"/>
                <a:cs typeface="Arial" panose="020B0604020202020204" pitchFamily="34" charset="0"/>
              </a:rPr>
            </a:br>
            <a:r>
              <a:rPr lang="de-CH" sz="3600" dirty="0" err="1">
                <a:latin typeface="Arial" panose="020B0604020202020204" pitchFamily="34" charset="0"/>
                <a:cs typeface="Arial" panose="020B0604020202020204" pitchFamily="34" charset="0"/>
              </a:rPr>
              <a:t>management </a:t>
            </a:r>
            <a:r>
              <a:rPr lang="de-CH" sz="3600" dirty="0">
                <a:latin typeface="Arial" panose="020B0604020202020204" pitchFamily="34" charset="0"/>
                <a:cs typeface="Arial" panose="020B0604020202020204" pitchFamily="34" charset="0"/>
              </a:rPr>
              <a:t>dans les fonctions principales, mais aussi en ce qui concerne les</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exigences sociales (attention, non-discrimination, etc.).</a:t>
            </a:r>
            <a:br>
              <a:rPr lang="de-CH" sz="3600">
                <a:latin typeface="Arial" panose="020B0604020202020204" pitchFamily="34" charset="0"/>
                <a:cs typeface="Arial" panose="020B0604020202020204" pitchFamily="34" charset="0"/>
              </a:rPr>
            </a:br>
            <a:r>
              <a:rPr lang="de-CH" sz="3600">
                <a:latin typeface="Arial" panose="020B0604020202020204" pitchFamily="34" charset="0"/>
                <a:cs typeface="Arial" panose="020B0604020202020204" pitchFamily="34" charset="0"/>
              </a:rPr>
              <a:t>discrimination, durabilité, ...)</a:t>
            </a:r>
            <a:endParaRPr lang="de-CH" sz="3600" dirty="0">
              <a:latin typeface="Arial" panose="020B0604020202020204" pitchFamily="34" charset="0"/>
              <a:cs typeface="Arial" panose="020B0604020202020204" pitchFamily="34" charset="0"/>
            </a:endParaRPr>
          </a:p>
          <a:p>
            <a:pPr>
              <a:lnSpc>
                <a:spcPct val="108000"/>
              </a:lnSpc>
              <a:spcAft>
                <a:spcPts val="900"/>
              </a:spcAft>
            </a:pPr>
            <a:endParaRPr lang="de-CH" sz="36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9B16D7EB-1ECD-71CC-1B2E-DF692180941B}"/>
              </a:ext>
            </a:extLst>
          </p:cNvPr>
          <p:cNvSpPr>
            <a:spLocks noGrp="1"/>
          </p:cNvSpPr>
          <p:nvPr>
            <p:ph type="body" sz="quarter" idx="18"/>
          </p:nvPr>
        </p:nvSpPr>
        <p:spPr>
          <a:xfrm>
            <a:off x="8134351" y="0"/>
            <a:ext cx="9758363" cy="1124262"/>
          </a:xfrm>
        </p:spPr>
        <p:txBody>
          <a:bodyPr/>
          <a:lstStyle/>
          <a:p>
            <a:r>
              <a:rPr lang="de-CH" dirty="0"/>
              <a:t>Points de départ</a:t>
            </a:r>
            <a:endParaRPr lang="fr-CH" dirty="0"/>
          </a:p>
        </p:txBody>
      </p:sp>
      <p:pic>
        <p:nvPicPr>
          <p:cNvPr id="5" name="Grafik 4" descr="Ein Bild, das Im Haus, Wand, Person, computer enthält.&#10;&#10;Automatisch generierte Beschreibung">
            <a:extLst>
              <a:ext uri="{FF2B5EF4-FFF2-40B4-BE49-F238E27FC236}">
                <a16:creationId xmlns:a16="http://schemas.microsoft.com/office/drawing/2014/main" id="{BFFB2B1E-966A-8427-00B6-18A2D18F12E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40565" y="4151906"/>
            <a:ext cx="2097164" cy="1983188"/>
          </a:xfrm>
          <a:prstGeom prst="rect">
            <a:avLst/>
          </a:prstGeom>
        </p:spPr>
      </p:pic>
    </p:spTree>
    <p:extLst>
      <p:ext uri="{BB962C8B-B14F-4D97-AF65-F5344CB8AC3E}">
        <p14:creationId xmlns:p14="http://schemas.microsoft.com/office/powerpoint/2010/main" val="3821646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39518"/>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128231"/>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nvGraphicFramePr>
        <p:xfrm>
          <a:off x="1028700" y="6168782"/>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57495"/>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259799407"/>
              </p:ext>
            </p:extLst>
          </p:nvPr>
        </p:nvGraphicFramePr>
        <p:xfrm>
          <a:off x="1028700" y="283858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171754"/>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extLst>
              <p:ext uri="{D42A27DB-BD31-4B8C-83A1-F6EECF244321}">
                <p14:modId xmlns:p14="http://schemas.microsoft.com/office/powerpoint/2010/main" val="3865948809"/>
              </p:ext>
            </p:extLst>
          </p:nvPr>
        </p:nvGraphicFramePr>
        <p:xfrm>
          <a:off x="1010771" y="627108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dirty="0">
                          <a:solidFill>
                            <a:srgbClr val="000000"/>
                          </a:solidFill>
                          <a:latin typeface="Angelica"/>
                          <a:ea typeface="Angelica"/>
                          <a:cs typeface="Angelica"/>
                          <a:sym typeface="Angelica"/>
                        </a:rPr>
                        <a:t>2</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55041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79872807"/>
              </p:ext>
            </p:extLst>
          </p:nvPr>
        </p:nvGraphicFramePr>
        <p:xfrm>
          <a:off x="1028700" y="3042226"/>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dirty="0">
                          <a:solidFill>
                            <a:srgbClr val="000000"/>
                          </a:solidFill>
                          <a:latin typeface="Angelica"/>
                          <a:ea typeface="Angelica"/>
                          <a:cs typeface="Angelica"/>
                          <a:sym typeface="Angelica"/>
                        </a:rPr>
                        <a:t>1</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378613"/>
            <a:ext cx="16230600" cy="514308"/>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Estimation de la </a:t>
            </a:r>
            <a:r>
              <a:rPr lang="en-US" sz="3121" dirty="0" err="1">
                <a:solidFill>
                  <a:srgbClr val="6D6D6D"/>
                </a:solidFill>
                <a:latin typeface="Arimo"/>
                <a:ea typeface="Arimo"/>
                <a:cs typeface="Arimo"/>
                <a:sym typeface="Arimo"/>
              </a:rPr>
              <a:t>priorité</a:t>
            </a:r>
            <a:endParaRPr lang="en-US" sz="3121" dirty="0">
              <a:solidFill>
                <a:srgbClr val="6D6D6D"/>
              </a:solidFill>
              <a:latin typeface="Arimo"/>
              <a:ea typeface="Arimo"/>
              <a:cs typeface="Arimo"/>
              <a:sym typeface="Arimo"/>
            </a:endParaRPr>
          </a:p>
        </p:txBody>
      </p:sp>
      <p:graphicFrame>
        <p:nvGraphicFramePr>
          <p:cNvPr id="9" name="Table 9"/>
          <p:cNvGraphicFramePr>
            <a:graphicFrameLocks noGrp="1"/>
          </p:cNvGraphicFramePr>
          <p:nvPr>
            <p:extLst>
              <p:ext uri="{D42A27DB-BD31-4B8C-83A1-F6EECF244321}">
                <p14:modId xmlns:p14="http://schemas.microsoft.com/office/powerpoint/2010/main" val="593737204"/>
              </p:ext>
            </p:extLst>
          </p:nvPr>
        </p:nvGraphicFramePr>
        <p:xfrm>
          <a:off x="1028700" y="616817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dirty="0">
                          <a:solidFill>
                            <a:srgbClr val="000000"/>
                          </a:solidFill>
                          <a:latin typeface="Angelica"/>
                          <a:ea typeface="Angelica"/>
                          <a:cs typeface="Angelica"/>
                          <a:sym typeface="Angelica"/>
                        </a:rPr>
                        <a:t>2</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33182" y="551286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la </a:t>
            </a:r>
            <a:r>
              <a:rPr lang="en-US" sz="3121" dirty="0">
                <a:solidFill>
                  <a:srgbClr val="D69900"/>
                </a:solidFill>
                <a:latin typeface="Arimo"/>
                <a:ea typeface="Arimo"/>
                <a:cs typeface="Arimo"/>
                <a:sym typeface="Arimo"/>
              </a:rPr>
              <a:t>SCS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r">
              <a:lnSpc>
                <a:spcPts val="12599"/>
              </a:lnSpc>
            </a:pPr>
            <a:r>
              <a:rPr lang="fr-CH" sz="9000" dirty="0">
                <a:solidFill>
                  <a:srgbClr val="6D6D6D"/>
                </a:solidFill>
                <a:latin typeface="Angelica"/>
                <a:ea typeface="Angelica"/>
                <a:cs typeface="Angelica"/>
                <a:sym typeface="Angelica"/>
              </a:rPr>
              <a:t>Résultats de la thèse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la </a:t>
            </a:r>
            <a:r>
              <a:rPr lang="en-US" sz="3121" dirty="0">
                <a:solidFill>
                  <a:srgbClr val="D69900"/>
                </a:solidFill>
                <a:latin typeface="Arimo"/>
                <a:ea typeface="Arimo"/>
                <a:cs typeface="Arimo"/>
                <a:sym typeface="Arimo"/>
              </a:rPr>
              <a:t>SCS</a:t>
            </a:r>
          </a:p>
        </p:txBody>
      </p:sp>
      <p:graphicFrame>
        <p:nvGraphicFramePr>
          <p:cNvPr id="9" name="Table 9"/>
          <p:cNvGraphicFramePr>
            <a:graphicFrameLocks noGrp="1"/>
          </p:cNvGraphicFramePr>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Avantages et opportunités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3072" y="320958"/>
            <a:ext cx="14856228" cy="1486048"/>
          </a:xfrm>
          <a:prstGeom prst="rect">
            <a:avLst/>
          </a:prstGeom>
        </p:spPr>
        <p:txBody>
          <a:bodyPr lIns="0" tIns="0" rIns="0" bIns="0" rtlCol="0" anchor="t">
            <a:spAutoFit/>
          </a:bodyPr>
          <a:lstStyle/>
          <a:p>
            <a:pPr algn="ctr">
              <a:lnSpc>
                <a:spcPts val="12599"/>
              </a:lnSpc>
            </a:pPr>
            <a:r>
              <a:rPr lang="fr-CH" sz="9000" dirty="0">
                <a:solidFill>
                  <a:srgbClr val="6D6D6D"/>
                </a:solidFill>
                <a:latin typeface="Angelica"/>
                <a:ea typeface="Angelica"/>
                <a:cs typeface="Angelica"/>
                <a:sym typeface="Angelica"/>
              </a:rPr>
              <a:t>Résultats de la thèse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14308"/>
          </a:xfrm>
          <a:prstGeom prst="rect">
            <a:avLst/>
          </a:prstGeom>
        </p:spPr>
        <p:txBody>
          <a:bodyPr lIns="0" tIns="0" rIns="0" bIns="0" rtlCol="0" anchor="t">
            <a:spAutoFit/>
          </a:bodyPr>
          <a:lstStyle/>
          <a:p>
            <a:pPr algn="l">
              <a:lnSpc>
                <a:spcPts val="4370"/>
              </a:lnSpc>
            </a:pPr>
            <a:r>
              <a:rPr lang="fr-FR" sz="3121" dirty="0">
                <a:solidFill>
                  <a:srgbClr val="6D6D6D"/>
                </a:solidFill>
                <a:latin typeface="Arimo"/>
                <a:ea typeface="Arimo"/>
                <a:cs typeface="Arimo"/>
                <a:sym typeface="Arimo"/>
              </a:rPr>
              <a:t>Risques et dangers pour les </a:t>
            </a:r>
            <a:r>
              <a:rPr lang="en-US" sz="3121" dirty="0" err="1">
                <a:solidFill>
                  <a:srgbClr val="D69900"/>
                </a:solidFill>
                <a:latin typeface="Arimo"/>
                <a:ea typeface="Arimo"/>
                <a:cs typeface="Arimo"/>
                <a:sym typeface="Arimo"/>
              </a:rPr>
              <a:t>organisations</a:t>
            </a:r>
            <a:endParaRPr lang="en-US" sz="3121" dirty="0">
              <a:solidFill>
                <a:srgbClr val="D69900"/>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
          </p:nvPr>
        </p:nvSpPr>
        <p:spPr>
          <a:xfrm>
            <a:off x="395288" y="1441632"/>
            <a:ext cx="14329706" cy="1124262"/>
          </a:xfrm>
        </p:spPr>
        <p:txBody>
          <a:bodyPr>
            <a:normAutofit fontScale="85000" lnSpcReduction="20000"/>
          </a:bodyPr>
          <a:lstStyle/>
          <a:p>
            <a:pPr marL="0" indent="0">
              <a:lnSpc>
                <a:spcPct val="114000"/>
              </a:lnSpc>
              <a:spcAft>
                <a:spcPts val="900"/>
              </a:spcAft>
              <a:buNone/>
            </a:pPr>
            <a:r>
              <a:rPr lang="de-CH" sz="4200" b="1" dirty="0">
                <a:latin typeface="Arial" panose="020B0604020202020204" pitchFamily="34" charset="0"/>
                <a:cs typeface="Arial" panose="020B0604020202020204" pitchFamily="34" charset="0"/>
              </a:rPr>
              <a:t>Champs de tensions typiques dans le développement d'une association</a:t>
            </a:r>
            <a:endParaRPr lang="de-CH" sz="3600" dirty="0">
              <a:latin typeface="Arial" panose="020B0604020202020204" pitchFamily="34" charset="0"/>
              <a:cs typeface="Arial" panose="020B0604020202020204" pitchFamily="34" charset="0"/>
            </a:endParaRPr>
          </a:p>
        </p:txBody>
      </p:sp>
      <p:sp>
        <p:nvSpPr>
          <p:cNvPr id="3" name="Textplatzhalter 2"/>
          <p:cNvSpPr>
            <a:spLocks noGrp="1"/>
          </p:cNvSpPr>
          <p:nvPr>
            <p:ph type="body" sz="quarter" idx="18"/>
          </p:nvPr>
        </p:nvSpPr>
        <p:spPr>
          <a:xfrm>
            <a:off x="10027921" y="0"/>
            <a:ext cx="7864793" cy="1124262"/>
          </a:xfrm>
        </p:spPr>
        <p:txBody>
          <a:bodyPr/>
          <a:lstStyle/>
          <a:p>
            <a:r>
              <a:rPr lang="de-CH" dirty="0"/>
              <a:t>Points de départ</a:t>
            </a:r>
          </a:p>
        </p:txBody>
      </p:sp>
      <p:pic>
        <p:nvPicPr>
          <p:cNvPr id="8" name="Grafik 7" descr="Ein Bild, das Text, Screenshot, Schrift, Grafikdesign enthält.&#10;&#10;Automatisch generierte Beschreibung">
            <a:extLst>
              <a:ext uri="{FF2B5EF4-FFF2-40B4-BE49-F238E27FC236}">
                <a16:creationId xmlns:a16="http://schemas.microsoft.com/office/drawing/2014/main" id="{1CC5B43D-FA61-B9CB-3446-47A450A5DB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43192" y="4176950"/>
            <a:ext cx="3649521" cy="5470635"/>
          </a:xfrm>
          <a:prstGeom prst="rect">
            <a:avLst/>
          </a:prstGeom>
        </p:spPr>
      </p:pic>
      <p:pic>
        <p:nvPicPr>
          <p:cNvPr id="10" name="Grafik 9">
            <a:extLst>
              <a:ext uri="{FF2B5EF4-FFF2-40B4-BE49-F238E27FC236}">
                <a16:creationId xmlns:a16="http://schemas.microsoft.com/office/drawing/2014/main" id="{6DD77975-2A09-D0D7-046A-649F2E433D5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0261" y="2565895"/>
            <a:ext cx="12785837" cy="7363568"/>
          </a:xfrm>
          <a:prstGeom prst="rect">
            <a:avLst/>
          </a:prstGeom>
        </p:spPr>
      </p:pic>
    </p:spTree>
    <p:extLst>
      <p:ext uri="{BB962C8B-B14F-4D97-AF65-F5344CB8AC3E}">
        <p14:creationId xmlns:p14="http://schemas.microsoft.com/office/powerpoint/2010/main" val="1015394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933575"/>
            <a:ext cx="14018083" cy="1486048"/>
          </a:xfrm>
          <a:prstGeom prst="rect">
            <a:avLst/>
          </a:prstGeom>
        </p:spPr>
        <p:txBody>
          <a:bodyPr lIns="0" tIns="0" rIns="0" bIns="0" rtlCol="0" anchor="t">
            <a:spAutoFit/>
          </a:bodyPr>
          <a:lstStyle/>
          <a:p>
            <a:pPr algn="l">
              <a:lnSpc>
                <a:spcPts val="12599"/>
              </a:lnSpc>
            </a:pPr>
            <a:r>
              <a:rPr lang="fr-CH" sz="9000" dirty="0">
                <a:solidFill>
                  <a:srgbClr val="6D6D6D"/>
                </a:solidFill>
                <a:latin typeface="Angelica"/>
                <a:ea typeface="Angelica"/>
                <a:cs typeface="Angelica"/>
                <a:sym typeface="Angelica"/>
              </a:rPr>
              <a:t>Liste des résultats</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grpSp>
        <p:nvGrpSpPr>
          <p:cNvPr id="6" name="Group 6"/>
          <p:cNvGrpSpPr/>
          <p:nvPr/>
        </p:nvGrpSpPr>
        <p:grpSpPr>
          <a:xfrm>
            <a:off x="11082211" y="3657600"/>
            <a:ext cx="5285833" cy="4719941"/>
            <a:chOff x="149860" y="501650"/>
            <a:chExt cx="12882880" cy="11503660"/>
          </a:xfrm>
        </p:grpSpPr>
        <p:sp>
          <p:nvSpPr>
            <p:cNvPr id="7" name="Freeform 7"/>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fr-CH"/>
            </a:p>
          </p:txBody>
        </p:sp>
      </p:grpSp>
      <p:sp>
        <p:nvSpPr>
          <p:cNvPr id="8" name="TextBox 8"/>
          <p:cNvSpPr txBox="1"/>
          <p:nvPr/>
        </p:nvSpPr>
        <p:spPr>
          <a:xfrm>
            <a:off x="1028700" y="3581400"/>
            <a:ext cx="8835304" cy="3899850"/>
          </a:xfrm>
          <a:prstGeom prst="rect">
            <a:avLst/>
          </a:prstGeom>
        </p:spPr>
        <p:txBody>
          <a:bodyPr lIns="0" tIns="0" rIns="0" bIns="0" rtlCol="0" anchor="t">
            <a:spAutoFit/>
          </a:bodyPr>
          <a:lstStyle/>
          <a:p>
            <a:pPr algn="l">
              <a:lnSpc>
                <a:spcPts val="4370"/>
              </a:lnSpc>
            </a:pPr>
            <a:r>
              <a:rPr lang="fr-CH" sz="3121" dirty="0">
                <a:solidFill>
                  <a:srgbClr val="6D6D6D"/>
                </a:solidFill>
                <a:latin typeface="Arimo"/>
                <a:ea typeface="Arimo"/>
                <a:cs typeface="Arimo"/>
                <a:sym typeface="Arimo"/>
              </a:rPr>
              <a:t>Les thèses suivantes seront traitées et développées par le Comité central lors de la journée à huis clos : </a:t>
            </a:r>
          </a:p>
          <a:p>
            <a:pPr algn="l">
              <a:lnSpc>
                <a:spcPts val="4370"/>
              </a:lnSpc>
            </a:pPr>
            <a:endParaRPr lang="fr-CH" sz="3121" dirty="0">
              <a:solidFill>
                <a:srgbClr val="6D6D6D"/>
              </a:solidFill>
              <a:latin typeface="Arimo"/>
              <a:ea typeface="Arimo"/>
              <a:cs typeface="Arimo"/>
              <a:sym typeface="Arimo"/>
            </a:endParaRPr>
          </a:p>
          <a:p>
            <a:pPr marL="851324" lvl="1" indent="-514350" algn="l">
              <a:lnSpc>
                <a:spcPts val="4370"/>
              </a:lnSpc>
              <a:buFont typeface="+mj-lt"/>
              <a:buAutoNum type="arabicPeriod"/>
            </a:pPr>
            <a:r>
              <a:rPr lang="fr-CH" sz="3121" dirty="0">
                <a:solidFill>
                  <a:srgbClr val="6D6D6D"/>
                </a:solidFill>
                <a:latin typeface="Arimo"/>
                <a:ea typeface="Arimo"/>
                <a:cs typeface="Arimo"/>
                <a:sym typeface="Arimo"/>
              </a:rPr>
              <a:t>Thèse x</a:t>
            </a:r>
          </a:p>
          <a:p>
            <a:pPr marL="851324" lvl="1" indent="-514350" algn="l">
              <a:lnSpc>
                <a:spcPts val="4370"/>
              </a:lnSpc>
              <a:buFont typeface="+mj-lt"/>
              <a:buAutoNum type="arabicPeriod"/>
            </a:pPr>
            <a:r>
              <a:rPr lang="fr-CH" sz="3121" dirty="0">
                <a:solidFill>
                  <a:srgbClr val="6D6D6D"/>
                </a:solidFill>
                <a:latin typeface="Arimo"/>
                <a:ea typeface="Arimo"/>
                <a:cs typeface="Arimo"/>
                <a:sym typeface="Arimo"/>
              </a:rPr>
              <a:t>Thèse x</a:t>
            </a:r>
          </a:p>
          <a:p>
            <a:pPr marL="851324" lvl="1" indent="-514350" algn="l">
              <a:lnSpc>
                <a:spcPts val="4370"/>
              </a:lnSpc>
              <a:buFont typeface="+mj-lt"/>
              <a:buAutoNum type="arabicPeriod"/>
            </a:pPr>
            <a:r>
              <a:rPr lang="fr-CH" sz="3121" dirty="0">
                <a:solidFill>
                  <a:srgbClr val="6D6D6D"/>
                </a:solidFill>
                <a:latin typeface="Arimo"/>
                <a:ea typeface="Arimo"/>
                <a:cs typeface="Arimo"/>
                <a:sym typeface="Arimo"/>
              </a:rPr>
              <a:t>Thèse x</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6460554" y="3653654"/>
            <a:ext cx="5366891" cy="5366891"/>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D69900"/>
            </a:solidFill>
          </p:spPr>
          <p:txBody>
            <a:bodyPr/>
            <a:lstStyle/>
            <a:p>
              <a:endParaRPr lang="fr-CH"/>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134958" y="1378494"/>
            <a:ext cx="14018083" cy="1486048"/>
          </a:xfrm>
          <a:prstGeom prst="rect">
            <a:avLst/>
          </a:prstGeom>
        </p:spPr>
        <p:txBody>
          <a:bodyPr lIns="0" tIns="0" rIns="0" bIns="0" rtlCol="0" anchor="t">
            <a:spAutoFit/>
          </a:bodyPr>
          <a:lstStyle/>
          <a:p>
            <a:pPr algn="ctr">
              <a:lnSpc>
                <a:spcPts val="12599"/>
              </a:lnSpc>
            </a:pPr>
            <a:r>
              <a:rPr lang="en-US" sz="9000" dirty="0">
                <a:solidFill>
                  <a:srgbClr val="6D6D6D"/>
                </a:solidFill>
                <a:latin typeface="Angelica"/>
                <a:ea typeface="Angelica"/>
                <a:cs typeface="Angelica"/>
                <a:sym typeface="Angelica"/>
              </a:rPr>
              <a:t>Questions?</a:t>
            </a:r>
          </a:p>
        </p:txBody>
      </p:sp>
      <p:sp>
        <p:nvSpPr>
          <p:cNvPr id="6" name="Freeform 6"/>
          <p:cNvSpPr/>
          <p:nvPr/>
        </p:nvSpPr>
        <p:spPr>
          <a:xfrm rot="-5676143">
            <a:off x="-2967651" y="-5705290"/>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fr-CH"/>
          </a:p>
        </p:txBody>
      </p:sp>
      <p:sp>
        <p:nvSpPr>
          <p:cNvPr id="7" name="Freeform 7"/>
          <p:cNvSpPr/>
          <p:nvPr/>
        </p:nvSpPr>
        <p:spPr>
          <a:xfrm>
            <a:off x="13751151" y="8575421"/>
            <a:ext cx="5485647" cy="5650011"/>
          </a:xfrm>
          <a:custGeom>
            <a:avLst/>
            <a:gdLst/>
            <a:ahLst/>
            <a:cxnLst/>
            <a:rect l="l" t="t" r="r" b="b"/>
            <a:pathLst>
              <a:path w="5485647" h="5650011">
                <a:moveTo>
                  <a:pt x="0" y="0"/>
                </a:moveTo>
                <a:lnTo>
                  <a:pt x="5485646" y="0"/>
                </a:lnTo>
                <a:lnTo>
                  <a:pt x="5485646"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a:p>
        </p:txBody>
      </p:sp>
      <p:sp>
        <p:nvSpPr>
          <p:cNvPr id="8" name="Freeform 8"/>
          <p:cNvSpPr/>
          <p:nvPr/>
        </p:nvSpPr>
        <p:spPr>
          <a:xfrm>
            <a:off x="7246049" y="4279699"/>
            <a:ext cx="3795903" cy="4114800"/>
          </a:xfrm>
          <a:custGeom>
            <a:avLst/>
            <a:gdLst/>
            <a:ahLst/>
            <a:cxnLst/>
            <a:rect l="l" t="t" r="r" b="b"/>
            <a:pathLst>
              <a:path w="3795903" h="4114800">
                <a:moveTo>
                  <a:pt x="0" y="0"/>
                </a:moveTo>
                <a:lnTo>
                  <a:pt x="3795903" y="0"/>
                </a:lnTo>
                <a:lnTo>
                  <a:pt x="379590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H"/>
          </a:p>
        </p:txBody>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8"/>
            <a:stretch>
              <a:fillRect/>
            </a:stretch>
          </a:blipFill>
        </p:spPr>
        <p:txBody>
          <a:bodyPr/>
          <a:lstStyle/>
          <a:p>
            <a:endParaRPr lang="fr-CH"/>
          </a:p>
        </p:txBody>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fr-CH"/>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43000" y="1564538"/>
            <a:ext cx="14280498" cy="3462486"/>
          </a:xfrm>
          <a:prstGeom prst="rect">
            <a:avLst/>
          </a:prstGeom>
        </p:spPr>
        <p:txBody>
          <a:bodyPr wrap="square" lIns="0" tIns="0" rIns="0" bIns="0" rtlCol="0" anchor="t">
            <a:spAutoFit/>
          </a:bodyPr>
          <a:lstStyle/>
          <a:p>
            <a:pPr algn="l">
              <a:lnSpc>
                <a:spcPts val="9000"/>
              </a:lnSpc>
            </a:pPr>
            <a:r>
              <a:rPr lang="fr-CH" sz="9000" dirty="0">
                <a:solidFill>
                  <a:srgbClr val="D69900"/>
                </a:solidFill>
                <a:latin typeface="Angelica"/>
                <a:ea typeface="Angelica"/>
                <a:cs typeface="Angelica"/>
                <a:sym typeface="Angelica"/>
              </a:rPr>
              <a:t>Merci pour le temps consacré et pour votre engagement !</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H"/>
          </a:p>
        </p:txBody>
      </p:sp>
      <p:sp>
        <p:nvSpPr>
          <p:cNvPr id="4" name="TextBox 4"/>
          <p:cNvSpPr txBox="1"/>
          <p:nvPr/>
        </p:nvSpPr>
        <p:spPr>
          <a:xfrm>
            <a:off x="1143000" y="5538763"/>
            <a:ext cx="14499273" cy="1030090"/>
          </a:xfrm>
          <a:prstGeom prst="rect">
            <a:avLst/>
          </a:prstGeom>
        </p:spPr>
        <p:txBody>
          <a:bodyPr lIns="0" tIns="0" rIns="0" bIns="0" rtlCol="0" anchor="t">
            <a:spAutoFit/>
          </a:bodyPr>
          <a:lstStyle/>
          <a:p>
            <a:pPr algn="l">
              <a:lnSpc>
                <a:spcPts val="4200"/>
              </a:lnSpc>
            </a:pPr>
            <a:r>
              <a:rPr lang="fr-CH" sz="3000" dirty="0">
                <a:solidFill>
                  <a:srgbClr val="6D6D6D"/>
                </a:solidFill>
                <a:latin typeface="Arimo"/>
                <a:ea typeface="Arimo"/>
                <a:cs typeface="Arimo"/>
                <a:sym typeface="Arimo"/>
              </a:rPr>
              <a:t>Nous nous réjouissons d’entamer une année 2025 passionnante et riche en événements !</a:t>
            </a:r>
          </a:p>
        </p:txBody>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txBody>
          <a:bodyPr/>
          <a:lstStyle/>
          <a:p>
            <a:endParaRPr lang="fr-CH"/>
          </a:p>
        </p:txBody>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H"/>
          </a:p>
        </p:txBody>
      </p:sp>
      <p:sp>
        <p:nvSpPr>
          <p:cNvPr id="7" name="TextBox 7"/>
          <p:cNvSpPr txBox="1"/>
          <p:nvPr/>
        </p:nvSpPr>
        <p:spPr>
          <a:xfrm>
            <a:off x="1143000" y="7129227"/>
            <a:ext cx="16486381" cy="1568699"/>
          </a:xfrm>
          <a:prstGeom prst="rect">
            <a:avLst/>
          </a:prstGeom>
        </p:spPr>
        <p:txBody>
          <a:bodyPr wrap="square" lIns="0" tIns="0" rIns="0" bIns="0" rtlCol="0" anchor="t">
            <a:spAutoFit/>
          </a:bodyPr>
          <a:lstStyle/>
          <a:p>
            <a:pPr algn="l">
              <a:lnSpc>
                <a:spcPts val="4200"/>
              </a:lnSpc>
            </a:pPr>
            <a:r>
              <a:rPr lang="fr-CH" sz="3000" dirty="0">
                <a:solidFill>
                  <a:srgbClr val="6D6D6D"/>
                </a:solidFill>
                <a:latin typeface="Arimo"/>
                <a:ea typeface="Arimo"/>
                <a:cs typeface="Arimo"/>
                <a:sym typeface="Arimo"/>
              </a:rPr>
              <a:t>Pour de plus amples informations : </a:t>
            </a:r>
          </a:p>
          <a:p>
            <a:pPr algn="l">
              <a:lnSpc>
                <a:spcPts val="4200"/>
              </a:lnSpc>
            </a:pPr>
            <a:r>
              <a:rPr lang="fr-CH" sz="3000" u="sng" dirty="0">
                <a:solidFill>
                  <a:srgbClr val="FFC000"/>
                </a:solidFill>
                <a:latin typeface="Arimo"/>
                <a:ea typeface="Arimo"/>
                <a:cs typeface="Arimo"/>
                <a:sym typeface="Arimo"/>
                <a:hlinkClick r:id="rId6">
                  <a:extLst>
                    <a:ext uri="{A12FA001-AC4F-418D-AE19-62706E023703}">
                      <ahyp:hlinkClr xmlns:ahyp="http://schemas.microsoft.com/office/drawing/2018/hyperlinkcolor" val="tx"/>
                    </a:ext>
                  </a:extLst>
                </a:hlinkClick>
              </a:rPr>
              <a:t>www.skg.ch</a:t>
            </a:r>
            <a:endParaRPr lang="fr-CH" sz="3000" u="sng" dirty="0">
              <a:solidFill>
                <a:srgbClr val="FFC000"/>
              </a:solidFill>
              <a:latin typeface="Arimo"/>
              <a:ea typeface="Arimo"/>
              <a:cs typeface="Arimo"/>
              <a:sym typeface="Arimo"/>
            </a:endParaRPr>
          </a:p>
          <a:p>
            <a:pPr algn="l">
              <a:lnSpc>
                <a:spcPts val="4200"/>
              </a:lnSpc>
            </a:pPr>
            <a:r>
              <a:rPr lang="en-US" sz="3000" u="sng" dirty="0">
                <a:solidFill>
                  <a:srgbClr val="FFC000"/>
                </a:solidFill>
                <a:latin typeface="Arimo"/>
                <a:ea typeface="Arimo"/>
                <a:cs typeface="Arimo"/>
                <a:sym typeface="Arimo"/>
                <a:hlinkClick r:id="rId7">
                  <a:extLst>
                    <a:ext uri="{A12FA001-AC4F-418D-AE19-62706E023703}">
                      <ahyp:hlinkClr xmlns:ahyp="http://schemas.microsoft.com/office/drawing/2018/hyperlinkcolor" val="tx"/>
                    </a:ext>
                  </a:extLst>
                </a:hlinkClick>
              </a:rPr>
              <a:t>info@skg.ch</a:t>
            </a:r>
            <a:endParaRPr lang="en-US" sz="3000" u="sng" dirty="0">
              <a:solidFill>
                <a:srgbClr val="FFC000"/>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DD8EB-A1A0-ABF7-47C1-01F933DA94F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7E8245-BE17-6D69-D5A3-B5CE643724F6}"/>
              </a:ext>
            </a:extLst>
          </p:cNvPr>
          <p:cNvSpPr>
            <a:spLocks noGrp="1"/>
          </p:cNvSpPr>
          <p:nvPr>
            <p:ph sz="quarter" idx="4"/>
          </p:nvPr>
        </p:nvSpPr>
        <p:spPr>
          <a:xfrm>
            <a:off x="395288" y="1557248"/>
            <a:ext cx="17738541" cy="8532684"/>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Les processus de développement </a:t>
            </a:r>
            <a:r>
              <a:rPr lang="de-CH" sz="4200" b="1" dirty="0" err="1">
                <a:latin typeface="Arial" panose="020B0604020202020204" pitchFamily="34" charset="0"/>
                <a:cs typeface="Arial" panose="020B0604020202020204" pitchFamily="34" charset="0"/>
              </a:rPr>
              <a:t>stratégique</a:t>
            </a:r>
            <a:r>
              <a:rPr lang="de-CH" sz="4200" b="1" dirty="0">
                <a:latin typeface="Arial" panose="020B0604020202020204" pitchFamily="34" charset="0"/>
                <a:cs typeface="Arial" panose="020B0604020202020204" pitchFamily="34" charset="0"/>
              </a:rPr>
              <a:t> </a:t>
            </a:r>
            <a:br>
              <a:rPr lang="de-CH" sz="4200" b="1" dirty="0">
                <a:latin typeface="Arial" panose="020B0604020202020204" pitchFamily="34" charset="0"/>
                <a:cs typeface="Arial" panose="020B0604020202020204" pitchFamily="34" charset="0"/>
              </a:rPr>
            </a:br>
            <a:r>
              <a:rPr lang="de-CH" sz="4200" b="1" dirty="0" err="1">
                <a:latin typeface="Arial" panose="020B0604020202020204" pitchFamily="34" charset="0"/>
                <a:cs typeface="Arial" panose="020B0604020202020204" pitchFamily="34" charset="0"/>
              </a:rPr>
              <a:t>remplissent</a:t>
            </a:r>
            <a:r>
              <a:rPr lang="de-CH" sz="4200" b="1" dirty="0">
                <a:latin typeface="Arial" panose="020B0604020202020204" pitchFamily="34" charset="0"/>
                <a:cs typeface="Arial" panose="020B0604020202020204" pitchFamily="34" charset="0"/>
              </a:rPr>
              <a:t> des fonctions </a:t>
            </a:r>
            <a:r>
              <a:rPr lang="de-CH" sz="4200" b="1" dirty="0" err="1">
                <a:latin typeface="Arial" panose="020B0604020202020204" pitchFamily="34" charset="0"/>
                <a:cs typeface="Arial" panose="020B0604020202020204" pitchFamily="34" charset="0"/>
              </a:rPr>
              <a:t>importantes</a:t>
            </a:r>
            <a:r>
              <a:rPr lang="de-CH" sz="4200" b="1" dirty="0">
                <a:latin typeface="Arial" panose="020B0604020202020204" pitchFamily="34" charset="0"/>
                <a:cs typeface="Arial" panose="020B0604020202020204" pitchFamily="34" charset="0"/>
              </a:rPr>
              <a:t> </a:t>
            </a:r>
            <a:br>
              <a:rPr lang="de-CH" sz="4200" b="1" dirty="0">
                <a:latin typeface="Arial" panose="020B0604020202020204" pitchFamily="34" charset="0"/>
                <a:cs typeface="Arial" panose="020B0604020202020204" pitchFamily="34" charset="0"/>
              </a:rPr>
            </a:br>
            <a:r>
              <a:rPr lang="de-CH" sz="4200" dirty="0">
                <a:latin typeface="Arial" panose="020B0604020202020204" pitchFamily="34" charset="0"/>
                <a:cs typeface="Arial" panose="020B0604020202020204" pitchFamily="34" charset="0"/>
              </a:rPr>
              <a:t>(et pas seulement) </a:t>
            </a:r>
            <a:r>
              <a:rPr lang="de-CH" sz="4200" b="1" dirty="0">
                <a:latin typeface="Arial" panose="020B0604020202020204" pitchFamily="34" charset="0"/>
                <a:cs typeface="Arial" panose="020B0604020202020204" pitchFamily="34" charset="0"/>
              </a:rPr>
              <a:t>pour les associations :</a:t>
            </a:r>
          </a:p>
          <a:p>
            <a:pPr>
              <a:lnSpc>
                <a:spcPct val="108000"/>
              </a:lnSpc>
              <a:spcAft>
                <a:spcPts val="900"/>
              </a:spcAft>
            </a:pPr>
            <a:r>
              <a:rPr lang="de-CH" sz="3000" b="1" dirty="0">
                <a:latin typeface="Arial" panose="020B0604020202020204" pitchFamily="34" charset="0"/>
                <a:cs typeface="Arial" panose="020B0604020202020204" pitchFamily="34" charset="0"/>
              </a:rPr>
              <a:t>Positionnement </a:t>
            </a:r>
            <a:r>
              <a:rPr lang="de-CH" sz="3000" dirty="0">
                <a:latin typeface="Arial" panose="020B0604020202020204" pitchFamily="34" charset="0"/>
                <a:cs typeface="Arial" panose="020B0604020202020204" pitchFamily="34" charset="0"/>
              </a:rPr>
              <a:t>: ce que nous voulons représenter - et ce que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que nous mettons délibérément de côté ?</a:t>
            </a:r>
          </a:p>
          <a:p>
            <a:pPr>
              <a:lnSpc>
                <a:spcPct val="108000"/>
              </a:lnSpc>
              <a:spcAft>
                <a:spcPts val="900"/>
              </a:spcAft>
            </a:pPr>
            <a:r>
              <a:rPr lang="de-CH" sz="3000" b="1" dirty="0">
                <a:latin typeface="Arial" panose="020B0604020202020204" pitchFamily="34" charset="0"/>
                <a:cs typeface="Arial" panose="020B0604020202020204" pitchFamily="34" charset="0"/>
              </a:rPr>
              <a:t>Réflexion </a:t>
            </a:r>
            <a:r>
              <a:rPr lang="de-CH" sz="3000" dirty="0">
                <a:latin typeface="Arial" panose="020B0604020202020204" pitchFamily="34" charset="0"/>
                <a:cs typeface="Arial" panose="020B0604020202020204" pitchFamily="34" charset="0"/>
              </a:rPr>
              <a:t>: sommes-nous toujours sur la bonne voie - ou y aurait-il une meilleure voie ?</a:t>
            </a:r>
          </a:p>
          <a:p>
            <a:pPr>
              <a:lnSpc>
                <a:spcPct val="108000"/>
              </a:lnSpc>
              <a:spcAft>
                <a:spcPts val="900"/>
              </a:spcAft>
            </a:pPr>
            <a:r>
              <a:rPr lang="de-CH" sz="3000" b="1" dirty="0">
                <a:latin typeface="Arial" panose="020B0604020202020204" pitchFamily="34" charset="0"/>
                <a:cs typeface="Arial" panose="020B0604020202020204" pitchFamily="34" charset="0"/>
              </a:rPr>
              <a:t>Coordination </a:t>
            </a:r>
            <a:r>
              <a:rPr lang="de-CH" sz="3000" dirty="0">
                <a:latin typeface="Arial" panose="020B0604020202020204" pitchFamily="34" charset="0"/>
                <a:cs typeface="Arial" panose="020B0604020202020204" pitchFamily="34" charset="0"/>
              </a:rPr>
              <a:t>: coordonner les activités au niveau central et décentralisé et utiliser les ressources de manière ciblée et efficace !</a:t>
            </a:r>
          </a:p>
          <a:p>
            <a:pPr>
              <a:lnSpc>
                <a:spcPct val="108000"/>
              </a:lnSpc>
              <a:spcAft>
                <a:spcPts val="900"/>
              </a:spcAft>
            </a:pPr>
            <a:r>
              <a:rPr lang="de-CH" sz="3000" b="1" dirty="0">
                <a:latin typeface="Arial" panose="020B0604020202020204" pitchFamily="34" charset="0"/>
                <a:cs typeface="Arial" panose="020B0604020202020204" pitchFamily="34" charset="0"/>
              </a:rPr>
              <a:t>Intégration </a:t>
            </a:r>
            <a:r>
              <a:rPr lang="de-CH" sz="3000" dirty="0">
                <a:latin typeface="Arial" panose="020B0604020202020204" pitchFamily="34" charset="0"/>
                <a:cs typeface="Arial" panose="020B0604020202020204" pitchFamily="34" charset="0"/>
              </a:rPr>
              <a:t>: s'assurer que tout le monde tire à la même corde et créer en permanence les bases d'un </a:t>
            </a:r>
            <a:r>
              <a:rPr lang="de-CH" sz="3000" dirty="0" err="1">
                <a:latin typeface="Arial" panose="020B0604020202020204" pitchFamily="34" charset="0"/>
                <a:cs typeface="Arial" panose="020B0604020202020204" pitchFamily="34" charset="0"/>
              </a:rPr>
              <a:t>engagement </a:t>
            </a:r>
            <a:r>
              <a:rPr lang="de-CH" sz="3000" dirty="0">
                <a:latin typeface="Arial" panose="020B0604020202020204" pitchFamily="34" charset="0"/>
                <a:cs typeface="Arial" panose="020B0604020202020204" pitchFamily="34" charset="0"/>
              </a:rPr>
              <a:t>durable des membres !</a:t>
            </a:r>
          </a:p>
          <a:p>
            <a:pPr>
              <a:lnSpc>
                <a:spcPct val="108000"/>
              </a:lnSpc>
              <a:spcAft>
                <a:spcPts val="900"/>
              </a:spcAft>
            </a:pPr>
            <a:r>
              <a:rPr lang="de-CH" sz="3000" b="1" dirty="0">
                <a:latin typeface="Arial" panose="020B0604020202020204" pitchFamily="34" charset="0"/>
                <a:cs typeface="Arial" panose="020B0604020202020204" pitchFamily="34" charset="0"/>
              </a:rPr>
              <a:t>Mobilisation </a:t>
            </a:r>
            <a:r>
              <a:rPr lang="de-CH" sz="3000" dirty="0">
                <a:latin typeface="Arial" panose="020B0604020202020204" pitchFamily="34" charset="0"/>
                <a:cs typeface="Arial" panose="020B0604020202020204" pitchFamily="34" charset="0"/>
              </a:rPr>
              <a:t>: utiliser les potentiels inutilisés et motiver les membres à contribuer activement !</a:t>
            </a:r>
          </a:p>
        </p:txBody>
      </p:sp>
      <p:sp>
        <p:nvSpPr>
          <p:cNvPr id="3" name="Textplatzhalter 2">
            <a:extLst>
              <a:ext uri="{FF2B5EF4-FFF2-40B4-BE49-F238E27FC236}">
                <a16:creationId xmlns:a16="http://schemas.microsoft.com/office/drawing/2014/main" id="{38773818-715D-5CF9-238E-616C40F06959}"/>
              </a:ext>
            </a:extLst>
          </p:cNvPr>
          <p:cNvSpPr>
            <a:spLocks noGrp="1"/>
          </p:cNvSpPr>
          <p:nvPr>
            <p:ph type="body" sz="quarter" idx="18"/>
          </p:nvPr>
        </p:nvSpPr>
        <p:spPr>
          <a:xfrm>
            <a:off x="8134351" y="0"/>
            <a:ext cx="9758363" cy="1124262"/>
          </a:xfrm>
        </p:spPr>
        <p:txBody>
          <a:bodyPr/>
          <a:lstStyle/>
          <a:p>
            <a:r>
              <a:rPr lang="de-CH" dirty="0"/>
              <a:t>L'importance du développement stratégique</a:t>
            </a:r>
            <a:endParaRPr lang="fr-CH" dirty="0"/>
          </a:p>
        </p:txBody>
      </p:sp>
      <p:sp>
        <p:nvSpPr>
          <p:cNvPr id="6" name="Textfeld 5">
            <a:extLst>
              <a:ext uri="{FF2B5EF4-FFF2-40B4-BE49-F238E27FC236}">
                <a16:creationId xmlns:a16="http://schemas.microsoft.com/office/drawing/2014/main" id="{05A8133B-F2B4-6735-114E-C200F62EDECF}"/>
              </a:ext>
            </a:extLst>
          </p:cNvPr>
          <p:cNvSpPr txBox="1"/>
          <p:nvPr/>
        </p:nvSpPr>
        <p:spPr>
          <a:xfrm>
            <a:off x="12798037" y="1557248"/>
            <a:ext cx="5397631" cy="507831"/>
          </a:xfrm>
          <a:prstGeom prst="rect">
            <a:avLst/>
          </a:prstGeom>
          <a:noFill/>
        </p:spPr>
        <p:txBody>
          <a:bodyPr wrap="none" rtlCol="0">
            <a:spAutoFit/>
          </a:bodyPr>
          <a:lstStyle/>
          <a:p>
            <a:r>
              <a:rPr lang="de-CH" sz="2700" dirty="0">
                <a:solidFill>
                  <a:schemeClr val="bg1"/>
                </a:solidFill>
                <a:latin typeface="Arial" panose="020B0604020202020204" pitchFamily="34" charset="0"/>
                <a:cs typeface="Arial" panose="020B0604020202020204" pitchFamily="34" charset="0"/>
              </a:rPr>
              <a:t>Fédération suisse de tir à la corde</a:t>
            </a:r>
            <a:endParaRPr lang="fr-CH" sz="2700" dirty="0">
              <a:solidFill>
                <a:schemeClr val="bg1"/>
              </a:solidFill>
              <a:latin typeface="Arial" panose="020B0604020202020204" pitchFamily="34" charset="0"/>
              <a:cs typeface="Arial" panose="020B0604020202020204" pitchFamily="34" charset="0"/>
            </a:endParaRPr>
          </a:p>
        </p:txBody>
      </p:sp>
      <p:grpSp>
        <p:nvGrpSpPr>
          <p:cNvPr id="8" name="Gruppieren 7">
            <a:extLst>
              <a:ext uri="{FF2B5EF4-FFF2-40B4-BE49-F238E27FC236}">
                <a16:creationId xmlns:a16="http://schemas.microsoft.com/office/drawing/2014/main" id="{0B638333-5E9F-4971-913C-291262E7FA98}"/>
              </a:ext>
            </a:extLst>
          </p:cNvPr>
          <p:cNvGrpSpPr/>
          <p:nvPr/>
        </p:nvGrpSpPr>
        <p:grpSpPr>
          <a:xfrm>
            <a:off x="12848897" y="1272559"/>
            <a:ext cx="5043816" cy="3345032"/>
            <a:chOff x="8565931" y="848372"/>
            <a:chExt cx="3362544" cy="2230021"/>
          </a:xfrm>
        </p:grpSpPr>
        <p:pic>
          <p:nvPicPr>
            <p:cNvPr id="9" name="Grafik 8" descr="Ein Bild, das draußen, Person, Sport, Gras enthält.&#10;&#10;Automatisch generierte Beschreibung">
              <a:extLst>
                <a:ext uri="{FF2B5EF4-FFF2-40B4-BE49-F238E27FC236}">
                  <a16:creationId xmlns:a16="http://schemas.microsoft.com/office/drawing/2014/main" id="{8F415EFF-4728-4259-83A6-D8E8A941A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5931" y="851734"/>
              <a:ext cx="3362544" cy="2226659"/>
            </a:xfrm>
            <a:prstGeom prst="rect">
              <a:avLst/>
            </a:prstGeom>
          </p:spPr>
        </p:pic>
        <p:sp>
          <p:nvSpPr>
            <p:cNvPr id="10" name="Textfeld 9">
              <a:extLst>
                <a:ext uri="{FF2B5EF4-FFF2-40B4-BE49-F238E27FC236}">
                  <a16:creationId xmlns:a16="http://schemas.microsoft.com/office/drawing/2014/main" id="{DE195DEF-7E44-4C4D-ACDE-33DF51E43864}"/>
                </a:ext>
              </a:extLst>
            </p:cNvPr>
            <p:cNvSpPr txBox="1"/>
            <p:nvPr/>
          </p:nvSpPr>
          <p:spPr>
            <a:xfrm>
              <a:off x="8565931" y="848372"/>
              <a:ext cx="3055495" cy="338554"/>
            </a:xfrm>
            <a:prstGeom prst="rect">
              <a:avLst/>
            </a:prstGeom>
            <a:noFill/>
          </p:spPr>
          <p:txBody>
            <a:bodyPr wrap="none" rtlCol="0">
              <a:spAutoFit/>
            </a:bodyPr>
            <a:lstStyle/>
            <a:p>
              <a:r>
                <a:rPr lang="de-CH" sz="2700" b="1" dirty="0">
                  <a:solidFill>
                    <a:schemeClr val="bg1"/>
                  </a:solidFill>
                  <a:latin typeface="Arial" panose="020B0604020202020204" pitchFamily="34" charset="0"/>
                  <a:cs typeface="Arial" panose="020B0604020202020204" pitchFamily="34" charset="0"/>
                </a:rPr>
                <a:t>Schweizer Tauziehverband</a:t>
              </a:r>
              <a:endParaRPr lang="fr-CH" sz="27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829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up)">
                                      <p:cBhvr>
                                        <p:cTn id="7" dur="500"/>
                                        <p:tgtEl>
                                          <p:spTgt spid="2">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up)">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up)">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C47FEF-0821-7210-E2A9-674D20B46DD2}"/>
              </a:ext>
            </a:extLst>
          </p:cNvPr>
          <p:cNvSpPr>
            <a:spLocks noGrp="1"/>
          </p:cNvSpPr>
          <p:nvPr>
            <p:ph sz="quarter" idx="4"/>
          </p:nvPr>
        </p:nvSpPr>
        <p:spPr>
          <a:xfrm>
            <a:off x="395288" y="1383826"/>
            <a:ext cx="17738541" cy="949472"/>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À quoi ressemble un processus stratégique raisonnable ?</a:t>
            </a:r>
          </a:p>
        </p:txBody>
      </p:sp>
      <p:sp>
        <p:nvSpPr>
          <p:cNvPr id="3" name="Textplatzhalter 2">
            <a:extLst>
              <a:ext uri="{FF2B5EF4-FFF2-40B4-BE49-F238E27FC236}">
                <a16:creationId xmlns:a16="http://schemas.microsoft.com/office/drawing/2014/main" id="{1D3B850D-4FBC-3B35-1704-6534CF494E88}"/>
              </a:ext>
            </a:extLst>
          </p:cNvPr>
          <p:cNvSpPr>
            <a:spLocks noGrp="1"/>
          </p:cNvSpPr>
          <p:nvPr>
            <p:ph type="body" sz="quarter" idx="18"/>
          </p:nvPr>
        </p:nvSpPr>
        <p:spPr>
          <a:xfrm>
            <a:off x="8134351" y="0"/>
            <a:ext cx="9758363" cy="1124262"/>
          </a:xfrm>
        </p:spPr>
        <p:txBody>
          <a:bodyPr/>
          <a:lstStyle/>
          <a:p>
            <a:r>
              <a:rPr lang="de-CH" dirty="0"/>
              <a:t>L'importance du développement stratégique</a:t>
            </a:r>
            <a:endParaRPr lang="fr-CH" dirty="0"/>
          </a:p>
        </p:txBody>
      </p:sp>
      <p:pic>
        <p:nvPicPr>
          <p:cNvPr id="5" name="Grafik 4">
            <a:extLst>
              <a:ext uri="{FF2B5EF4-FFF2-40B4-BE49-F238E27FC236}">
                <a16:creationId xmlns:a16="http://schemas.microsoft.com/office/drawing/2014/main" id="{24119A48-94FC-7138-49D0-A607F4414C8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93424" y="2270237"/>
            <a:ext cx="13605641" cy="3294560"/>
          </a:xfrm>
          <a:prstGeom prst="rect">
            <a:avLst/>
          </a:prstGeom>
        </p:spPr>
      </p:pic>
      <p:pic>
        <p:nvPicPr>
          <p:cNvPr id="7" name="Grafik 6">
            <a:extLst>
              <a:ext uri="{FF2B5EF4-FFF2-40B4-BE49-F238E27FC236}">
                <a16:creationId xmlns:a16="http://schemas.microsoft.com/office/drawing/2014/main" id="{A3466BBE-C268-9501-F35A-A9A3A93C37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56327" y="5507243"/>
            <a:ext cx="13889421" cy="4716698"/>
          </a:xfrm>
          <a:prstGeom prst="rect">
            <a:avLst/>
          </a:prstGeom>
        </p:spPr>
      </p:pic>
      <p:sp>
        <p:nvSpPr>
          <p:cNvPr id="8" name="Pfeil: nach rechts gekrümmt 7">
            <a:extLst>
              <a:ext uri="{FF2B5EF4-FFF2-40B4-BE49-F238E27FC236}">
                <a16:creationId xmlns:a16="http://schemas.microsoft.com/office/drawing/2014/main" id="{E7FF894E-CB49-6934-BDC4-62DA08DA82BE}"/>
              </a:ext>
            </a:extLst>
          </p:cNvPr>
          <p:cNvSpPr/>
          <p:nvPr/>
        </p:nvSpPr>
        <p:spPr>
          <a:xfrm>
            <a:off x="819802" y="3207488"/>
            <a:ext cx="1907633" cy="3477093"/>
          </a:xfrm>
          <a:prstGeom prst="curvedRightArrow">
            <a:avLst>
              <a:gd name="adj1" fmla="val 25000"/>
              <a:gd name="adj2" fmla="val 50000"/>
              <a:gd name="adj3" fmla="val 5144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2700" dirty="0">
              <a:solidFill>
                <a:schemeClr val="tx1"/>
              </a:solidFill>
            </a:endParaRPr>
          </a:p>
        </p:txBody>
      </p:sp>
    </p:spTree>
    <p:extLst>
      <p:ext uri="{BB962C8B-B14F-4D97-AF65-F5344CB8AC3E}">
        <p14:creationId xmlns:p14="http://schemas.microsoft.com/office/powerpoint/2010/main" val="18198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3583</Words>
  <Application>Microsoft Office PowerPoint</Application>
  <PresentationFormat>Benutzerdefiniert</PresentationFormat>
  <Paragraphs>686</Paragraphs>
  <Slides>72</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72</vt:i4>
      </vt:variant>
    </vt:vector>
  </HeadingPairs>
  <TitlesOfParts>
    <vt:vector size="82" baseType="lpstr">
      <vt:lpstr>Helvetica</vt:lpstr>
      <vt:lpstr>Arimo Bold</vt:lpstr>
      <vt:lpstr>Solanel Light</vt:lpstr>
      <vt:lpstr>Arimo</vt:lpstr>
      <vt:lpstr>Arial</vt:lpstr>
      <vt:lpstr>Calibri</vt:lpstr>
      <vt:lpstr>Solanel Medium</vt:lpstr>
      <vt:lpstr>Symbol</vt:lpstr>
      <vt:lpstr>Angelica</vt:lpstr>
      <vt:lpstr>Office Theme</vt:lpstr>
      <vt:lpstr>PowerPoint-Präsentation</vt:lpstr>
      <vt:lpstr>PowerPoint-Präsentation</vt:lpstr>
      <vt:lpstr>PowerPoint-Präsentation</vt:lpstr>
      <vt:lpstr>PowerPoint-Präsentation</vt:lpstr>
      <vt:lpstr>Les défis de la Développement stratégique des associations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Nous vous remercions de l'intérêt que vous portez à notre travail de recherche et de formation continue !  Markus Gmür, professeur Institut pour le management des associations, fondations et coopératives (VMI) Université de Fribourg/Freiburg  www.vmi.ch https://www.vmi.ch/de/npo-wissen/npo-themen/  avec de nombreux téléchargements en libre accès !   Ou suivez-nous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Präsidentenkonfernez</dc:title>
  <dc:creator>Claire Schoenenweid</dc:creator>
  <cp:lastModifiedBy>Rebecca Hügin</cp:lastModifiedBy>
  <cp:revision>75</cp:revision>
  <cp:lastPrinted>2025-01-09T08:42:56Z</cp:lastPrinted>
  <dcterms:created xsi:type="dcterms:W3CDTF">2006-08-16T00:00:00Z</dcterms:created>
  <dcterms:modified xsi:type="dcterms:W3CDTF">2025-01-22T14:44:25Z</dcterms:modified>
  <dc:identifier>DAGZossoc3s</dc:identifier>
</cp:coreProperties>
</file>